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9464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3399" y="4229506"/>
            <a:ext cx="9808376" cy="45788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73652" y="4504944"/>
            <a:ext cx="3546348" cy="10119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44142" y="2804286"/>
            <a:ext cx="8903715" cy="871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7549" y="4077157"/>
            <a:ext cx="10356900" cy="1120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2604" y="0"/>
            <a:ext cx="2569463" cy="7315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153" y="39369"/>
            <a:ext cx="12029693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9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2494" y="1371091"/>
            <a:ext cx="5334634" cy="3380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12" Type="http://schemas.openxmlformats.org/officeDocument/2006/relationships/hyperlink" Target="https://doc.fipi.ru/itogovoe-sochinenie/03_Obrazec_komplekta_tem_2023_24.pdf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11" Type="http://schemas.openxmlformats.org/officeDocument/2006/relationships/hyperlink" Target="https://doc.fipi.ru/itogovoe-sochinenie/02_Kommentarii_k_razdelam_banka_tem_sochineniy_2023.pdf" TargetMode="External"/><Relationship Id="rId5" Type="http://schemas.openxmlformats.org/officeDocument/2006/relationships/image" Target="../media/image75.png"/><Relationship Id="rId10" Type="http://schemas.openxmlformats.org/officeDocument/2006/relationships/image" Target="../media/image71.png"/><Relationship Id="rId4" Type="http://schemas.openxmlformats.org/officeDocument/2006/relationships/image" Target="../media/image74.png"/><Relationship Id="rId9" Type="http://schemas.openxmlformats.org/officeDocument/2006/relationships/image" Target="../media/image7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5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3" Type="http://schemas.openxmlformats.org/officeDocument/2006/relationships/image" Target="../media/image113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image" Target="../media/image112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2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1.png"/><Relationship Id="rId2" Type="http://schemas.openxmlformats.org/officeDocument/2006/relationships/image" Target="../media/image132.png"/><Relationship Id="rId16" Type="http://schemas.openxmlformats.org/officeDocument/2006/relationships/image" Target="../media/image1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6.png"/><Relationship Id="rId11" Type="http://schemas.openxmlformats.org/officeDocument/2006/relationships/image" Target="../media/image140.png"/><Relationship Id="rId5" Type="http://schemas.openxmlformats.org/officeDocument/2006/relationships/image" Target="../media/image135.png"/><Relationship Id="rId15" Type="http://schemas.openxmlformats.org/officeDocument/2006/relationships/image" Target="../media/image144.png"/><Relationship Id="rId10" Type="http://schemas.openxmlformats.org/officeDocument/2006/relationships/hyperlink" Target="https://kompege.ru/" TargetMode="External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8.jp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pi.ru/ege/videokonsultatsii-razrabotchikov-kim-yege" TargetMode="External"/><Relationship Id="rId5" Type="http://schemas.openxmlformats.org/officeDocument/2006/relationships/image" Target="../media/image150.png"/><Relationship Id="rId10" Type="http://schemas.openxmlformats.org/officeDocument/2006/relationships/image" Target="../media/image154.jpg"/><Relationship Id="rId4" Type="http://schemas.openxmlformats.org/officeDocument/2006/relationships/image" Target="../media/image149.jpg"/><Relationship Id="rId9" Type="http://schemas.openxmlformats.org/officeDocument/2006/relationships/image" Target="../media/image1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g"/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jpg"/><Relationship Id="rId4" Type="http://schemas.openxmlformats.org/officeDocument/2006/relationships/image" Target="../media/image16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" Type="http://schemas.openxmlformats.org/officeDocument/2006/relationships/image" Target="../media/image163.png"/><Relationship Id="rId16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5" Type="http://schemas.openxmlformats.org/officeDocument/2006/relationships/image" Target="../media/image17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ia.gosuslugi.ru/login/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ckege.rustest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jpg"/><Relationship Id="rId7" Type="http://schemas.openxmlformats.org/officeDocument/2006/relationships/image" Target="../media/image68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hyperlink" Target="https://fipi.ru/itogovoe-sochinenie?ysclid=lpb0ps13wk26413698" TargetMode="External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49" y="4077157"/>
            <a:ext cx="9827895" cy="11201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440429" marR="5080" indent="-3428365">
              <a:lnSpc>
                <a:spcPts val="4300"/>
              </a:lnSpc>
              <a:spcBef>
                <a:spcPts val="215"/>
              </a:spcBef>
              <a:tabLst>
                <a:tab pos="3891279" algn="l"/>
                <a:tab pos="4496435" algn="l"/>
                <a:tab pos="5253355" algn="l"/>
                <a:tab pos="6936740" algn="l"/>
              </a:tabLst>
            </a:pPr>
            <a:r>
              <a:rPr sz="3600" b="1" spc="305" dirty="0">
                <a:solidFill>
                  <a:srgbClr val="001F5F"/>
                </a:solidFill>
                <a:latin typeface="Cambria"/>
                <a:cs typeface="Cambria"/>
              </a:rPr>
              <a:t>Государс</a:t>
            </a:r>
            <a:r>
              <a:rPr sz="3600" b="1" spc="285" dirty="0">
                <a:solidFill>
                  <a:srgbClr val="001F5F"/>
                </a:solidFill>
                <a:latin typeface="Cambria"/>
                <a:cs typeface="Cambria"/>
              </a:rPr>
              <a:t>т</a:t>
            </a:r>
            <a:r>
              <a:rPr sz="3600" b="1" spc="250" dirty="0">
                <a:solidFill>
                  <a:srgbClr val="001F5F"/>
                </a:solidFill>
                <a:latin typeface="Cambria"/>
                <a:cs typeface="Cambria"/>
              </a:rPr>
              <a:t>венная</a:t>
            </a:r>
            <a:r>
              <a:rPr sz="3600" b="1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3600" b="1" spc="250" dirty="0">
                <a:solidFill>
                  <a:srgbClr val="001F5F"/>
                </a:solidFill>
                <a:latin typeface="Cambria"/>
                <a:cs typeface="Cambria"/>
              </a:rPr>
              <a:t>итогова</a:t>
            </a:r>
            <a:r>
              <a:rPr sz="3600" b="1" spc="265" dirty="0">
                <a:solidFill>
                  <a:srgbClr val="001F5F"/>
                </a:solidFill>
                <a:latin typeface="Cambria"/>
                <a:cs typeface="Cambria"/>
              </a:rPr>
              <a:t>я</a:t>
            </a:r>
            <a:r>
              <a:rPr sz="3600" b="1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3600" b="1" spc="305" dirty="0">
                <a:solidFill>
                  <a:srgbClr val="001F5F"/>
                </a:solidFill>
                <a:latin typeface="Cambria"/>
                <a:cs typeface="Cambria"/>
              </a:rPr>
              <a:t>аттеста</a:t>
            </a:r>
            <a:r>
              <a:rPr sz="3600" b="1" spc="350" dirty="0">
                <a:solidFill>
                  <a:srgbClr val="001F5F"/>
                </a:solidFill>
                <a:latin typeface="Cambria"/>
                <a:cs typeface="Cambria"/>
              </a:rPr>
              <a:t>ц</a:t>
            </a:r>
            <a:r>
              <a:rPr sz="3600" b="1" spc="165" dirty="0">
                <a:solidFill>
                  <a:srgbClr val="001F5F"/>
                </a:solidFill>
                <a:latin typeface="Cambria"/>
                <a:cs typeface="Cambria"/>
              </a:rPr>
              <a:t>ия  </a:t>
            </a:r>
            <a:r>
              <a:rPr sz="3600" b="1" spc="325" dirty="0">
                <a:solidFill>
                  <a:srgbClr val="001F5F"/>
                </a:solidFill>
                <a:latin typeface="Cambria"/>
                <a:cs typeface="Cambria"/>
              </a:rPr>
              <a:t>в	</a:t>
            </a:r>
            <a:r>
              <a:rPr sz="3600" b="1" spc="240" dirty="0">
                <a:solidFill>
                  <a:srgbClr val="001F5F"/>
                </a:solidFill>
                <a:latin typeface="Cambria"/>
                <a:cs typeface="Cambria"/>
              </a:rPr>
              <a:t>2024	</a:t>
            </a:r>
            <a:r>
              <a:rPr sz="3600" b="1" spc="270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81700" y="0"/>
            <a:ext cx="1019175" cy="381000"/>
          </a:xfrm>
          <a:custGeom>
            <a:avLst/>
            <a:gdLst/>
            <a:ahLst/>
            <a:cxnLst/>
            <a:rect l="l" t="t" r="r" b="b"/>
            <a:pathLst>
              <a:path w="1019175" h="381000">
                <a:moveTo>
                  <a:pt x="955675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955675" y="381000"/>
                </a:lnTo>
                <a:lnTo>
                  <a:pt x="980384" y="376007"/>
                </a:lnTo>
                <a:lnTo>
                  <a:pt x="1000569" y="362394"/>
                </a:lnTo>
                <a:lnTo>
                  <a:pt x="1014182" y="342209"/>
                </a:lnTo>
                <a:lnTo>
                  <a:pt x="1019175" y="317500"/>
                </a:lnTo>
                <a:lnTo>
                  <a:pt x="1019175" y="63500"/>
                </a:lnTo>
                <a:lnTo>
                  <a:pt x="1014182" y="38790"/>
                </a:lnTo>
                <a:lnTo>
                  <a:pt x="1000569" y="18605"/>
                </a:lnTo>
                <a:lnTo>
                  <a:pt x="980384" y="4992"/>
                </a:lnTo>
                <a:lnTo>
                  <a:pt x="955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682495" y="2714244"/>
            <a:ext cx="8082280" cy="1209040"/>
            <a:chOff x="1682495" y="2714244"/>
            <a:chExt cx="8082280" cy="12090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0943" y="2714244"/>
              <a:ext cx="3328415" cy="7894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9967" y="2714244"/>
              <a:ext cx="2378964" cy="7894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2495" y="3315871"/>
              <a:ext cx="708659" cy="3102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6375" y="3133344"/>
              <a:ext cx="7517892" cy="78943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44142" y="2804286"/>
            <a:ext cx="7761605" cy="8712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3329"/>
              </a:lnSpc>
              <a:spcBef>
                <a:spcPts val="95"/>
              </a:spcBef>
            </a:pPr>
            <a:r>
              <a:rPr sz="2800" b="1" i="1" spc="195" dirty="0">
                <a:solidFill>
                  <a:srgbClr val="006FC0"/>
                </a:solidFill>
                <a:latin typeface="Cambria"/>
                <a:cs typeface="Cambria"/>
              </a:rPr>
              <a:t>Родительское</a:t>
            </a:r>
            <a:r>
              <a:rPr sz="2800" b="1" i="1" spc="3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800" b="1" i="1" spc="229" dirty="0">
                <a:solidFill>
                  <a:srgbClr val="006FC0"/>
                </a:solidFill>
                <a:latin typeface="Cambria"/>
                <a:cs typeface="Cambria"/>
              </a:rPr>
              <a:t>собрание</a:t>
            </a:r>
            <a:endParaRPr sz="2800">
              <a:latin typeface="Cambria"/>
              <a:cs typeface="Cambria"/>
            </a:endParaRPr>
          </a:p>
          <a:p>
            <a:pPr algn="ctr">
              <a:lnSpc>
                <a:spcPts val="3329"/>
              </a:lnSpc>
            </a:pPr>
            <a:r>
              <a:rPr sz="2800" b="1" i="1" spc="190" dirty="0">
                <a:solidFill>
                  <a:srgbClr val="006FC0"/>
                </a:solidFill>
                <a:latin typeface="Cambria"/>
                <a:cs typeface="Cambria"/>
              </a:rPr>
              <a:t>для</a:t>
            </a:r>
            <a:r>
              <a:rPr sz="2800" b="1" i="1" spc="3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800" b="1" i="1" spc="195" dirty="0">
                <a:solidFill>
                  <a:srgbClr val="006FC0"/>
                </a:solidFill>
                <a:latin typeface="Cambria"/>
                <a:cs typeface="Cambria"/>
              </a:rPr>
              <a:t>родителей</a:t>
            </a:r>
            <a:r>
              <a:rPr sz="2800" b="1" i="1" spc="3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800" b="1" i="1" spc="250" dirty="0">
                <a:solidFill>
                  <a:srgbClr val="006FC0"/>
                </a:solidFill>
                <a:latin typeface="Cambria"/>
                <a:cs typeface="Cambria"/>
              </a:rPr>
              <a:t>выпускников</a:t>
            </a:r>
            <a:r>
              <a:rPr sz="2800" b="1" i="1" spc="3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800" b="1" i="1" spc="295" dirty="0">
                <a:solidFill>
                  <a:srgbClr val="006FC0"/>
                </a:solidFill>
                <a:latin typeface="Cambria"/>
                <a:cs typeface="Cambria"/>
              </a:rPr>
              <a:t>11</a:t>
            </a:r>
            <a:r>
              <a:rPr sz="2800" b="1" i="1" spc="3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800" b="1" i="1" spc="280" dirty="0">
                <a:solidFill>
                  <a:srgbClr val="006FC0"/>
                </a:solidFill>
                <a:latin typeface="Cambria"/>
                <a:cs typeface="Cambria"/>
              </a:rPr>
              <a:t>класса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3461" y="0"/>
            <a:ext cx="5509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95" dirty="0"/>
              <a:t>ИТОГОВОЕ</a:t>
            </a:r>
            <a:r>
              <a:rPr sz="2000" spc="185" dirty="0"/>
              <a:t> </a:t>
            </a:r>
            <a:r>
              <a:rPr sz="2000" spc="225" dirty="0"/>
              <a:t>СОЧИНЕНИЕ</a:t>
            </a:r>
            <a:r>
              <a:rPr sz="2000" spc="204" dirty="0"/>
              <a:t> </a:t>
            </a:r>
            <a:r>
              <a:rPr sz="2000" spc="145" dirty="0"/>
              <a:t>(ИЗЛОЖЕНИЕ)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67056" y="1638298"/>
            <a:ext cx="12047220" cy="5219700"/>
            <a:chOff x="67056" y="1638298"/>
            <a:chExt cx="12047220" cy="5219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6" y="1638299"/>
              <a:ext cx="4411980" cy="20741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156" y="1834134"/>
              <a:ext cx="3822700" cy="14861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8912" y="1638298"/>
              <a:ext cx="4055363" cy="5219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4999" y="1834159"/>
              <a:ext cx="3466973" cy="49019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904" y="3157727"/>
              <a:ext cx="4383024" cy="21610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836" y="3353435"/>
              <a:ext cx="3795013" cy="15725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4" y="4730494"/>
              <a:ext cx="4410456" cy="21275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536" y="4925948"/>
              <a:ext cx="3822700" cy="19320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06642" y="2731769"/>
              <a:ext cx="1521587" cy="140792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347977" y="463042"/>
            <a:ext cx="5010150" cy="1308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5"/>
              </a:spcBef>
            </a:pPr>
            <a:r>
              <a:rPr sz="1600" b="1" i="1" spc="125" dirty="0">
                <a:solidFill>
                  <a:srgbClr val="001F5F"/>
                </a:solidFill>
                <a:latin typeface="Cambria"/>
                <a:cs typeface="Cambria"/>
              </a:rPr>
              <a:t>Комментарии</a:t>
            </a:r>
            <a:r>
              <a:rPr sz="1600" b="1" i="1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i="1" spc="225" dirty="0">
                <a:solidFill>
                  <a:srgbClr val="001F5F"/>
                </a:solidFill>
                <a:latin typeface="Cambria"/>
                <a:cs typeface="Cambria"/>
              </a:rPr>
              <a:t>к</a:t>
            </a:r>
            <a:r>
              <a:rPr sz="1600" b="1" i="1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i="1" spc="100" dirty="0">
                <a:solidFill>
                  <a:srgbClr val="001F5F"/>
                </a:solidFill>
                <a:latin typeface="Cambria"/>
                <a:cs typeface="Cambria"/>
              </a:rPr>
              <a:t>разделам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600" b="1" i="1" spc="110" dirty="0">
                <a:solidFill>
                  <a:srgbClr val="001F5F"/>
                </a:solidFill>
                <a:latin typeface="Cambria"/>
                <a:cs typeface="Cambria"/>
              </a:rPr>
              <a:t>закрытого</a:t>
            </a:r>
            <a:r>
              <a:rPr sz="1600" b="1" i="1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i="1" spc="160" dirty="0">
                <a:solidFill>
                  <a:srgbClr val="001F5F"/>
                </a:solidFill>
                <a:latin typeface="Cambria"/>
                <a:cs typeface="Cambria"/>
              </a:rPr>
              <a:t>банка</a:t>
            </a:r>
            <a:r>
              <a:rPr sz="1600" b="1" i="1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i="1" spc="100" dirty="0">
                <a:solidFill>
                  <a:srgbClr val="001F5F"/>
                </a:solidFill>
                <a:latin typeface="Cambria"/>
                <a:cs typeface="Cambria"/>
              </a:rPr>
              <a:t>тем</a:t>
            </a:r>
            <a:r>
              <a:rPr sz="1600" b="1" i="1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i="1" spc="65" dirty="0">
                <a:solidFill>
                  <a:srgbClr val="001F5F"/>
                </a:solidFill>
                <a:latin typeface="Cambria"/>
                <a:cs typeface="Cambria"/>
              </a:rPr>
              <a:t>итогового</a:t>
            </a:r>
            <a:r>
              <a:rPr sz="1600" b="1" i="1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i="1" spc="135" dirty="0">
                <a:solidFill>
                  <a:srgbClr val="001F5F"/>
                </a:solidFill>
                <a:latin typeface="Cambria"/>
                <a:cs typeface="Cambria"/>
              </a:rPr>
              <a:t>сочинения</a:t>
            </a:r>
            <a:endParaRPr sz="1600">
              <a:latin typeface="Cambria"/>
              <a:cs typeface="Cambria"/>
            </a:endParaRPr>
          </a:p>
          <a:p>
            <a:pPr marL="207010" marR="837565" indent="-635" algn="ctr">
              <a:lnSpc>
                <a:spcPct val="100000"/>
              </a:lnSpc>
              <a:spcBef>
                <a:spcPts val="1225"/>
              </a:spcBef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https://doc.fipi.ru/itogovoe- </a:t>
            </a:r>
            <a:r>
              <a:rPr sz="14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s</a:t>
            </a:r>
            <a:r>
              <a:rPr sz="14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o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ch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in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en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ie/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0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2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_</a:t>
            </a:r>
            <a:r>
              <a:rPr sz="14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K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om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m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e</a:t>
            </a:r>
            <a:r>
              <a:rPr sz="14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n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t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arii_k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_</a:t>
            </a:r>
            <a:r>
              <a:rPr sz="14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r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a</a:t>
            </a:r>
            <a:r>
              <a:rPr sz="14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z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d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ela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m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_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b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a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n</a:t>
            </a:r>
            <a:r>
              <a:rPr sz="14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k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a_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t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e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m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_ </a:t>
            </a:r>
            <a:r>
              <a:rPr sz="140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sochineniy_2023.pdf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06131" y="526796"/>
            <a:ext cx="450342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5710" marR="598170" indent="-178435">
              <a:lnSpc>
                <a:spcPct val="100000"/>
              </a:lnSpc>
              <a:spcBef>
                <a:spcPts val="95"/>
              </a:spcBef>
            </a:pPr>
            <a:r>
              <a:rPr sz="1600" b="1" i="1" spc="114" dirty="0">
                <a:solidFill>
                  <a:srgbClr val="001F5F"/>
                </a:solidFill>
                <a:latin typeface="Cambria"/>
                <a:cs typeface="Cambria"/>
              </a:rPr>
              <a:t>Образец</a:t>
            </a:r>
            <a:r>
              <a:rPr sz="1600" b="1" i="1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i="1" spc="130" dirty="0">
                <a:solidFill>
                  <a:srgbClr val="001F5F"/>
                </a:solidFill>
                <a:latin typeface="Cambria"/>
                <a:cs typeface="Cambria"/>
              </a:rPr>
              <a:t>комплекта</a:t>
            </a:r>
            <a:r>
              <a:rPr sz="1600" b="1" i="1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i="1" spc="100" dirty="0">
                <a:solidFill>
                  <a:srgbClr val="001F5F"/>
                </a:solidFill>
                <a:latin typeface="Cambria"/>
                <a:cs typeface="Cambria"/>
              </a:rPr>
              <a:t>тем </a:t>
            </a:r>
            <a:r>
              <a:rPr sz="1600" b="1" i="1" spc="-3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i="1" spc="110" dirty="0">
                <a:solidFill>
                  <a:srgbClr val="001F5F"/>
                </a:solidFill>
                <a:latin typeface="Cambria"/>
                <a:cs typeface="Cambria"/>
              </a:rPr>
              <a:t>2023/24</a:t>
            </a:r>
            <a:r>
              <a:rPr sz="1600" b="1" i="1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i="1" spc="90" dirty="0">
                <a:solidFill>
                  <a:srgbClr val="001F5F"/>
                </a:solidFill>
                <a:latin typeface="Cambria"/>
                <a:cs typeface="Cambria"/>
              </a:rPr>
              <a:t>учебного</a:t>
            </a:r>
            <a:r>
              <a:rPr sz="1600" b="1" i="1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i="1" spc="70" dirty="0">
                <a:solidFill>
                  <a:srgbClr val="001F5F"/>
                </a:solidFill>
                <a:latin typeface="Cambria"/>
                <a:cs typeface="Cambria"/>
              </a:rPr>
              <a:t>года</a:t>
            </a:r>
            <a:endParaRPr sz="1600">
              <a:latin typeface="Cambria"/>
              <a:cs typeface="Cambria"/>
            </a:endParaRPr>
          </a:p>
          <a:p>
            <a:pPr marL="12700" marR="5080" indent="1075690">
              <a:lnSpc>
                <a:spcPct val="100000"/>
              </a:lnSpc>
              <a:spcBef>
                <a:spcPts val="715"/>
              </a:spcBef>
            </a:pPr>
            <a:r>
              <a:rPr sz="16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https://doc.fipi.ru/itogovoe- </a:t>
            </a:r>
            <a:r>
              <a:rPr sz="16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6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sochinenie/03_Obrazec_komplekta_tem_2023_24.pdf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6358127" cy="526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96344"/>
            <a:ext cx="1219200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9794" y="1201292"/>
            <a:ext cx="10219055" cy="420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8975" marR="5080" indent="-1748789">
              <a:lnSpc>
                <a:spcPct val="100000"/>
              </a:lnSpc>
              <a:spcBef>
                <a:spcPts val="100"/>
              </a:spcBef>
            </a:pPr>
            <a:r>
              <a:rPr sz="2100" spc="145" dirty="0">
                <a:solidFill>
                  <a:srgbClr val="001F5F"/>
                </a:solidFill>
                <a:latin typeface="Cambria"/>
                <a:cs typeface="Cambria"/>
              </a:rPr>
              <a:t>К</a:t>
            </a:r>
            <a:r>
              <a:rPr sz="21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100" spc="120" dirty="0">
                <a:solidFill>
                  <a:srgbClr val="001F5F"/>
                </a:solidFill>
                <a:latin typeface="Cambria"/>
                <a:cs typeface="Cambria"/>
              </a:rPr>
              <a:t>проверке</a:t>
            </a:r>
            <a:r>
              <a:rPr sz="21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100" spc="114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100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100" spc="120" dirty="0">
                <a:solidFill>
                  <a:srgbClr val="001F5F"/>
                </a:solidFill>
                <a:latin typeface="Cambria"/>
                <a:cs typeface="Cambria"/>
              </a:rPr>
              <a:t>критериям</a:t>
            </a:r>
            <a:r>
              <a:rPr sz="21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100" spc="130" dirty="0">
                <a:solidFill>
                  <a:srgbClr val="001F5F"/>
                </a:solidFill>
                <a:latin typeface="Cambria"/>
                <a:cs typeface="Cambria"/>
              </a:rPr>
              <a:t>оценивания</a:t>
            </a:r>
            <a:r>
              <a:rPr sz="21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100" spc="130" dirty="0">
                <a:solidFill>
                  <a:srgbClr val="001F5F"/>
                </a:solidFill>
                <a:latin typeface="Cambria"/>
                <a:cs typeface="Cambria"/>
              </a:rPr>
              <a:t>допускаются</a:t>
            </a:r>
            <a:r>
              <a:rPr sz="21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100" spc="80" dirty="0">
                <a:solidFill>
                  <a:srgbClr val="001F5F"/>
                </a:solidFill>
                <a:latin typeface="Cambria"/>
                <a:cs typeface="Cambria"/>
              </a:rPr>
              <a:t>итоговые</a:t>
            </a:r>
            <a:r>
              <a:rPr sz="21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100" spc="130" dirty="0">
                <a:solidFill>
                  <a:srgbClr val="001F5F"/>
                </a:solidFill>
                <a:latin typeface="Cambria"/>
                <a:cs typeface="Cambria"/>
              </a:rPr>
              <a:t>сочинения, </a:t>
            </a:r>
            <a:r>
              <a:rPr sz="2100" spc="-4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100" spc="105" dirty="0">
                <a:solidFill>
                  <a:srgbClr val="001F5F"/>
                </a:solidFill>
                <a:latin typeface="Cambria"/>
                <a:cs typeface="Cambria"/>
              </a:rPr>
              <a:t>соответствующие</a:t>
            </a:r>
            <a:r>
              <a:rPr sz="21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100" spc="100" dirty="0">
                <a:solidFill>
                  <a:srgbClr val="001F5F"/>
                </a:solidFill>
                <a:latin typeface="Cambria"/>
                <a:cs typeface="Cambria"/>
              </a:rPr>
              <a:t>установленным</a:t>
            </a:r>
            <a:r>
              <a:rPr sz="21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100" spc="110" dirty="0">
                <a:solidFill>
                  <a:srgbClr val="001F5F"/>
                </a:solidFill>
                <a:latin typeface="Cambria"/>
                <a:cs typeface="Cambria"/>
              </a:rPr>
              <a:t>требованиям:</a:t>
            </a:r>
            <a:endParaRPr sz="21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Cambria"/>
              <a:cs typeface="Cambria"/>
            </a:endParaRPr>
          </a:p>
          <a:p>
            <a:pPr marL="12700">
              <a:lnSpc>
                <a:spcPts val="2270"/>
              </a:lnSpc>
            </a:pPr>
            <a:r>
              <a:rPr sz="1900" b="1" spc="105" dirty="0">
                <a:solidFill>
                  <a:srgbClr val="001F5F"/>
                </a:solidFill>
                <a:latin typeface="Cambria"/>
                <a:cs typeface="Cambria"/>
              </a:rPr>
              <a:t>Требование</a:t>
            </a:r>
            <a:r>
              <a:rPr sz="1900" b="1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spc="105" dirty="0">
                <a:solidFill>
                  <a:srgbClr val="001F5F"/>
                </a:solidFill>
                <a:latin typeface="Cambria"/>
                <a:cs typeface="Cambria"/>
              </a:rPr>
              <a:t>№</a:t>
            </a:r>
            <a:r>
              <a:rPr sz="1900" b="1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spc="160" dirty="0">
                <a:solidFill>
                  <a:srgbClr val="001F5F"/>
                </a:solidFill>
                <a:latin typeface="Cambria"/>
                <a:cs typeface="Cambria"/>
              </a:rPr>
              <a:t>1.</a:t>
            </a:r>
            <a:r>
              <a:rPr sz="1900" b="1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i="1" spc="55" dirty="0">
                <a:solidFill>
                  <a:srgbClr val="001F5F"/>
                </a:solidFill>
                <a:latin typeface="Cambria"/>
                <a:cs typeface="Cambria"/>
              </a:rPr>
              <a:t>«Объѐм</a:t>
            </a:r>
            <a:r>
              <a:rPr sz="1900" b="1" i="1" spc="2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i="1" spc="80" dirty="0">
                <a:solidFill>
                  <a:srgbClr val="001F5F"/>
                </a:solidFill>
                <a:latin typeface="Cambria"/>
                <a:cs typeface="Cambria"/>
              </a:rPr>
              <a:t>итогового</a:t>
            </a:r>
            <a:r>
              <a:rPr sz="1900" b="1" i="1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i="1" spc="120" dirty="0">
                <a:solidFill>
                  <a:srgbClr val="001F5F"/>
                </a:solidFill>
                <a:latin typeface="Cambria"/>
                <a:cs typeface="Cambria"/>
              </a:rPr>
              <a:t>сочинения»</a:t>
            </a:r>
            <a:endParaRPr sz="1900">
              <a:latin typeface="Cambria"/>
              <a:cs typeface="Cambria"/>
            </a:endParaRPr>
          </a:p>
          <a:p>
            <a:pPr marL="12700" marR="85090" indent="914400">
              <a:lnSpc>
                <a:spcPts val="2280"/>
              </a:lnSpc>
              <a:spcBef>
                <a:spcPts val="65"/>
              </a:spcBef>
            </a:pPr>
            <a:r>
              <a:rPr sz="1900" spc="80" dirty="0">
                <a:solidFill>
                  <a:srgbClr val="001F5F"/>
                </a:solidFill>
                <a:latin typeface="Cambria"/>
                <a:cs typeface="Cambria"/>
              </a:rPr>
              <a:t>Рекомендуемое</a:t>
            </a:r>
            <a:r>
              <a:rPr sz="1900" spc="2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1F5F"/>
                </a:solidFill>
                <a:latin typeface="Cambria"/>
                <a:cs typeface="Cambria"/>
              </a:rPr>
              <a:t>количество</a:t>
            </a:r>
            <a:r>
              <a:rPr sz="1900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1F5F"/>
                </a:solidFill>
                <a:latin typeface="Cambria"/>
                <a:cs typeface="Cambria"/>
              </a:rPr>
              <a:t>слов</a:t>
            </a:r>
            <a:r>
              <a:rPr sz="1900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900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1F5F"/>
                </a:solidFill>
                <a:latin typeface="Cambria"/>
                <a:cs typeface="Cambria"/>
              </a:rPr>
              <a:t>от</a:t>
            </a:r>
            <a:r>
              <a:rPr sz="19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001F5F"/>
                </a:solidFill>
                <a:latin typeface="Cambria"/>
                <a:cs typeface="Cambria"/>
              </a:rPr>
              <a:t>350.</a:t>
            </a:r>
            <a:r>
              <a:rPr sz="1900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001F5F"/>
                </a:solidFill>
                <a:latin typeface="Cambria"/>
                <a:cs typeface="Cambria"/>
              </a:rPr>
              <a:t>Максимальное</a:t>
            </a:r>
            <a:r>
              <a:rPr sz="1900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1F5F"/>
                </a:solidFill>
                <a:latin typeface="Cambria"/>
                <a:cs typeface="Cambria"/>
              </a:rPr>
              <a:t>количество</a:t>
            </a:r>
            <a:r>
              <a:rPr sz="1900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1F5F"/>
                </a:solidFill>
                <a:latin typeface="Cambria"/>
                <a:cs typeface="Cambria"/>
              </a:rPr>
              <a:t>слов</a:t>
            </a:r>
            <a:r>
              <a:rPr sz="19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900" spc="-4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001F5F"/>
                </a:solidFill>
                <a:latin typeface="Cambria"/>
                <a:cs typeface="Cambria"/>
              </a:rPr>
              <a:t>сочинении</a:t>
            </a:r>
            <a:r>
              <a:rPr sz="19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19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001F5F"/>
                </a:solidFill>
                <a:latin typeface="Cambria"/>
                <a:cs typeface="Cambria"/>
              </a:rPr>
              <a:t>устанавливается.</a:t>
            </a:r>
            <a:r>
              <a:rPr sz="1900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001F5F"/>
                </a:solidFill>
                <a:latin typeface="Cambria"/>
                <a:cs typeface="Cambria"/>
              </a:rPr>
              <a:t>Если</a:t>
            </a:r>
            <a:r>
              <a:rPr sz="19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9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001F5F"/>
                </a:solidFill>
                <a:latin typeface="Cambria"/>
                <a:cs typeface="Cambria"/>
              </a:rPr>
              <a:t>сочинении</a:t>
            </a:r>
            <a:r>
              <a:rPr sz="19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1F5F"/>
                </a:solidFill>
                <a:latin typeface="Cambria"/>
                <a:cs typeface="Cambria"/>
              </a:rPr>
              <a:t>менее</a:t>
            </a:r>
            <a:r>
              <a:rPr sz="19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20" dirty="0">
                <a:solidFill>
                  <a:srgbClr val="001F5F"/>
                </a:solidFill>
                <a:latin typeface="Cambria"/>
                <a:cs typeface="Cambria"/>
              </a:rPr>
              <a:t>250</a:t>
            </a:r>
            <a:r>
              <a:rPr sz="19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1F5F"/>
                </a:solidFill>
                <a:latin typeface="Cambria"/>
                <a:cs typeface="Cambria"/>
              </a:rPr>
              <a:t>слов</a:t>
            </a:r>
            <a:r>
              <a:rPr sz="19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ambria"/>
                <a:cs typeface="Cambria"/>
              </a:rPr>
              <a:t>(в</a:t>
            </a:r>
            <a:r>
              <a:rPr sz="19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001F5F"/>
                </a:solidFill>
                <a:latin typeface="Cambria"/>
                <a:cs typeface="Cambria"/>
              </a:rPr>
              <a:t>подсчет </a:t>
            </a:r>
            <a:r>
              <a:rPr sz="1900" spc="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001F5F"/>
                </a:solidFill>
                <a:latin typeface="Cambria"/>
                <a:cs typeface="Cambria"/>
              </a:rPr>
              <a:t>включаются</a:t>
            </a:r>
            <a:r>
              <a:rPr sz="19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001F5F"/>
                </a:solidFill>
                <a:latin typeface="Cambria"/>
                <a:cs typeface="Cambria"/>
              </a:rPr>
              <a:t>все</a:t>
            </a:r>
            <a:r>
              <a:rPr sz="1900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001F5F"/>
                </a:solidFill>
                <a:latin typeface="Cambria"/>
                <a:cs typeface="Cambria"/>
              </a:rPr>
              <a:t>слова,</a:t>
            </a:r>
            <a:r>
              <a:rPr sz="1900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9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1F5F"/>
                </a:solidFill>
                <a:latin typeface="Cambria"/>
                <a:cs typeface="Cambria"/>
              </a:rPr>
              <a:t>том</a:t>
            </a:r>
            <a:r>
              <a:rPr sz="19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1F5F"/>
                </a:solidFill>
                <a:latin typeface="Cambria"/>
                <a:cs typeface="Cambria"/>
              </a:rPr>
              <a:t>числе</a:t>
            </a:r>
            <a:r>
              <a:rPr sz="19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9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1F5F"/>
                </a:solidFill>
                <a:latin typeface="Cambria"/>
                <a:cs typeface="Cambria"/>
              </a:rPr>
              <a:t>служебные),</a:t>
            </a:r>
            <a:r>
              <a:rPr sz="1900" spc="2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1F5F"/>
                </a:solidFill>
                <a:latin typeface="Cambria"/>
                <a:cs typeface="Cambria"/>
              </a:rPr>
              <a:t>то</a:t>
            </a:r>
            <a:r>
              <a:rPr sz="19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001F5F"/>
                </a:solidFill>
                <a:latin typeface="Cambria"/>
                <a:cs typeface="Cambria"/>
              </a:rPr>
              <a:t>выставляется</a:t>
            </a:r>
            <a:r>
              <a:rPr sz="19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001F5F"/>
                </a:solidFill>
                <a:latin typeface="Cambria"/>
                <a:cs typeface="Cambria"/>
              </a:rPr>
              <a:t>«</a:t>
            </a:r>
            <a:r>
              <a:rPr sz="1900" b="1" spc="60" dirty="0">
                <a:solidFill>
                  <a:srgbClr val="C00000"/>
                </a:solidFill>
                <a:latin typeface="Cambria"/>
                <a:cs typeface="Cambria"/>
              </a:rPr>
              <a:t>незачѐт</a:t>
            </a:r>
            <a:r>
              <a:rPr sz="1900" spc="60" dirty="0">
                <a:solidFill>
                  <a:srgbClr val="001F5F"/>
                </a:solidFill>
                <a:latin typeface="Cambria"/>
                <a:cs typeface="Cambria"/>
              </a:rPr>
              <a:t>».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Cambria"/>
              <a:cs typeface="Cambria"/>
            </a:endParaRPr>
          </a:p>
          <a:p>
            <a:pPr marL="12700">
              <a:lnSpc>
                <a:spcPts val="2270"/>
              </a:lnSpc>
            </a:pPr>
            <a:r>
              <a:rPr sz="1900" b="1" spc="105" dirty="0">
                <a:solidFill>
                  <a:srgbClr val="001F5F"/>
                </a:solidFill>
                <a:latin typeface="Cambria"/>
                <a:cs typeface="Cambria"/>
              </a:rPr>
              <a:t>Требование</a:t>
            </a:r>
            <a:r>
              <a:rPr sz="1900" b="1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spc="105" dirty="0">
                <a:solidFill>
                  <a:srgbClr val="001F5F"/>
                </a:solidFill>
                <a:latin typeface="Cambria"/>
                <a:cs typeface="Cambria"/>
              </a:rPr>
              <a:t>№</a:t>
            </a:r>
            <a:r>
              <a:rPr sz="1900" b="1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spc="160" dirty="0">
                <a:solidFill>
                  <a:srgbClr val="001F5F"/>
                </a:solidFill>
                <a:latin typeface="Cambria"/>
                <a:cs typeface="Cambria"/>
              </a:rPr>
              <a:t>2.</a:t>
            </a:r>
            <a:r>
              <a:rPr sz="1900" b="1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i="1" spc="130" dirty="0">
                <a:solidFill>
                  <a:srgbClr val="001F5F"/>
                </a:solidFill>
                <a:latin typeface="Cambria"/>
                <a:cs typeface="Cambria"/>
              </a:rPr>
              <a:t>«Самостоятельность</a:t>
            </a:r>
            <a:r>
              <a:rPr sz="1900" b="1" i="1" spc="2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i="1" spc="185" dirty="0">
                <a:solidFill>
                  <a:srgbClr val="001F5F"/>
                </a:solidFill>
                <a:latin typeface="Cambria"/>
                <a:cs typeface="Cambria"/>
              </a:rPr>
              <a:t>написания</a:t>
            </a:r>
            <a:r>
              <a:rPr sz="1900" b="1" i="1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i="1" spc="80" dirty="0">
                <a:solidFill>
                  <a:srgbClr val="001F5F"/>
                </a:solidFill>
                <a:latin typeface="Cambria"/>
                <a:cs typeface="Cambria"/>
              </a:rPr>
              <a:t>итогового</a:t>
            </a:r>
            <a:r>
              <a:rPr sz="1900" b="1" i="1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i="1" spc="120" dirty="0">
                <a:solidFill>
                  <a:srgbClr val="001F5F"/>
                </a:solidFill>
                <a:latin typeface="Cambria"/>
                <a:cs typeface="Cambria"/>
              </a:rPr>
              <a:t>сочинения»</a:t>
            </a:r>
            <a:endParaRPr sz="1900">
              <a:latin typeface="Cambria"/>
              <a:cs typeface="Cambria"/>
            </a:endParaRPr>
          </a:p>
          <a:p>
            <a:pPr marL="12700" marR="471805" indent="914400">
              <a:lnSpc>
                <a:spcPts val="2280"/>
              </a:lnSpc>
              <a:spcBef>
                <a:spcPts val="65"/>
              </a:spcBef>
            </a:pPr>
            <a:r>
              <a:rPr sz="1900" spc="75" dirty="0">
                <a:solidFill>
                  <a:srgbClr val="001F5F"/>
                </a:solidFill>
                <a:latin typeface="Cambria"/>
                <a:cs typeface="Cambria"/>
              </a:rPr>
              <a:t>Итоговое</a:t>
            </a:r>
            <a:r>
              <a:rPr sz="1900" spc="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001F5F"/>
                </a:solidFill>
                <a:latin typeface="Cambria"/>
                <a:cs typeface="Cambria"/>
              </a:rPr>
              <a:t>сочинение </a:t>
            </a:r>
            <a:r>
              <a:rPr sz="1900" spc="80" dirty="0">
                <a:solidFill>
                  <a:srgbClr val="001F5F"/>
                </a:solidFill>
                <a:latin typeface="Cambria"/>
                <a:cs typeface="Cambria"/>
              </a:rPr>
              <a:t>выполняется самостоятельно.</a:t>
            </a:r>
            <a:r>
              <a:rPr sz="1900" spc="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35" dirty="0">
                <a:solidFill>
                  <a:srgbClr val="001F5F"/>
                </a:solidFill>
                <a:latin typeface="Cambria"/>
                <a:cs typeface="Cambria"/>
              </a:rPr>
              <a:t>Не </a:t>
            </a:r>
            <a:r>
              <a:rPr sz="1900" spc="105" dirty="0">
                <a:solidFill>
                  <a:srgbClr val="001F5F"/>
                </a:solidFill>
                <a:latin typeface="Cambria"/>
                <a:cs typeface="Cambria"/>
              </a:rPr>
              <a:t>допускается </a:t>
            </a:r>
            <a:r>
              <a:rPr sz="1900" spc="1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25" dirty="0">
                <a:solidFill>
                  <a:srgbClr val="001F5F"/>
                </a:solidFill>
                <a:latin typeface="Cambria"/>
                <a:cs typeface="Cambria"/>
              </a:rPr>
              <a:t>списывание </a:t>
            </a:r>
            <a:r>
              <a:rPr sz="1900" spc="100" dirty="0">
                <a:solidFill>
                  <a:srgbClr val="001F5F"/>
                </a:solidFill>
                <a:latin typeface="Cambria"/>
                <a:cs typeface="Cambria"/>
              </a:rPr>
              <a:t>сочинения </a:t>
            </a:r>
            <a:r>
              <a:rPr sz="1900" spc="85" dirty="0">
                <a:solidFill>
                  <a:srgbClr val="001F5F"/>
                </a:solidFill>
                <a:latin typeface="Cambria"/>
                <a:cs typeface="Cambria"/>
              </a:rPr>
              <a:t>(фрагментов </a:t>
            </a:r>
            <a:r>
              <a:rPr sz="1900" spc="75" dirty="0">
                <a:solidFill>
                  <a:srgbClr val="001F5F"/>
                </a:solidFill>
                <a:latin typeface="Cambria"/>
                <a:cs typeface="Cambria"/>
              </a:rPr>
              <a:t>сочинения)</a:t>
            </a:r>
            <a:r>
              <a:rPr sz="1900" spc="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1900" spc="70" dirty="0">
                <a:solidFill>
                  <a:srgbClr val="001F5F"/>
                </a:solidFill>
                <a:latin typeface="Cambria"/>
                <a:cs typeface="Cambria"/>
              </a:rPr>
              <a:t>какого-либо</a:t>
            </a:r>
            <a:r>
              <a:rPr sz="1900" spc="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001F5F"/>
                </a:solidFill>
                <a:latin typeface="Cambria"/>
                <a:cs typeface="Cambria"/>
              </a:rPr>
              <a:t>источника </a:t>
            </a:r>
            <a:r>
              <a:rPr sz="1900" spc="40" dirty="0">
                <a:solidFill>
                  <a:srgbClr val="001F5F"/>
                </a:solidFill>
                <a:latin typeface="Cambria"/>
                <a:cs typeface="Cambria"/>
              </a:rPr>
              <a:t>или </a:t>
            </a:r>
            <a:r>
              <a:rPr sz="1900" spc="-4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001F5F"/>
                </a:solidFill>
                <a:latin typeface="Cambria"/>
                <a:cs typeface="Cambria"/>
              </a:rPr>
              <a:t>воспроизведение</a:t>
            </a:r>
            <a:r>
              <a:rPr sz="1900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9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20" dirty="0">
                <a:solidFill>
                  <a:srgbClr val="001F5F"/>
                </a:solidFill>
                <a:latin typeface="Cambria"/>
                <a:cs typeface="Cambria"/>
              </a:rPr>
              <a:t>памяти</a:t>
            </a:r>
            <a:r>
              <a:rPr sz="1900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001F5F"/>
                </a:solidFill>
                <a:latin typeface="Cambria"/>
                <a:cs typeface="Cambria"/>
              </a:rPr>
              <a:t>чужого</a:t>
            </a:r>
            <a:r>
              <a:rPr sz="1900" spc="2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001F5F"/>
                </a:solidFill>
                <a:latin typeface="Cambria"/>
                <a:cs typeface="Cambria"/>
              </a:rPr>
              <a:t>текста</a:t>
            </a:r>
            <a:r>
              <a:rPr sz="19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1F5F"/>
                </a:solidFill>
                <a:latin typeface="Cambria"/>
                <a:cs typeface="Cambria"/>
              </a:rPr>
              <a:t>(работа</a:t>
            </a:r>
            <a:r>
              <a:rPr sz="1900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1F5F"/>
                </a:solidFill>
                <a:latin typeface="Cambria"/>
                <a:cs typeface="Cambria"/>
              </a:rPr>
              <a:t>другого</a:t>
            </a:r>
            <a:r>
              <a:rPr sz="1900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25" dirty="0">
                <a:solidFill>
                  <a:srgbClr val="001F5F"/>
                </a:solidFill>
                <a:latin typeface="Cambria"/>
                <a:cs typeface="Cambria"/>
              </a:rPr>
              <a:t>участника,</a:t>
            </a:r>
            <a:r>
              <a:rPr sz="19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001F5F"/>
                </a:solidFill>
                <a:latin typeface="Cambria"/>
                <a:cs typeface="Cambria"/>
              </a:rPr>
              <a:t>текст,</a:t>
            </a:r>
            <a:endParaRPr sz="1900">
              <a:latin typeface="Cambria"/>
              <a:cs typeface="Cambria"/>
            </a:endParaRPr>
          </a:p>
          <a:p>
            <a:pPr marL="12700">
              <a:lnSpc>
                <a:spcPts val="2205"/>
              </a:lnSpc>
            </a:pPr>
            <a:r>
              <a:rPr sz="1900" spc="85" dirty="0">
                <a:solidFill>
                  <a:srgbClr val="001F5F"/>
                </a:solidFill>
                <a:latin typeface="Cambria"/>
                <a:cs typeface="Cambria"/>
              </a:rPr>
              <a:t>опубликованный</a:t>
            </a:r>
            <a:r>
              <a:rPr sz="19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9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20" dirty="0">
                <a:solidFill>
                  <a:srgbClr val="001F5F"/>
                </a:solidFill>
                <a:latin typeface="Cambria"/>
                <a:cs typeface="Cambria"/>
              </a:rPr>
              <a:t>бумажном</a:t>
            </a:r>
            <a:r>
              <a:rPr sz="1900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9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-40" dirty="0">
                <a:solidFill>
                  <a:srgbClr val="001F5F"/>
                </a:solidFill>
                <a:latin typeface="Cambria"/>
                <a:cs typeface="Cambria"/>
              </a:rPr>
              <a:t>(или)</a:t>
            </a:r>
            <a:r>
              <a:rPr sz="1900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1F5F"/>
                </a:solidFill>
                <a:latin typeface="Cambria"/>
                <a:cs typeface="Cambria"/>
              </a:rPr>
              <a:t>электронном</a:t>
            </a:r>
            <a:r>
              <a:rPr sz="1900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20" dirty="0">
                <a:solidFill>
                  <a:srgbClr val="001F5F"/>
                </a:solidFill>
                <a:latin typeface="Cambria"/>
                <a:cs typeface="Cambria"/>
              </a:rPr>
              <a:t>виде,</a:t>
            </a:r>
            <a:r>
              <a:rPr sz="1900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9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001F5F"/>
                </a:solidFill>
                <a:latin typeface="Cambria"/>
                <a:cs typeface="Cambria"/>
              </a:rPr>
              <a:t>др.).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6404" y="0"/>
            <a:ext cx="36398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95" dirty="0"/>
              <a:t>ИТОГОВОЕ</a:t>
            </a:r>
            <a:r>
              <a:rPr sz="2000" spc="175" dirty="0"/>
              <a:t> </a:t>
            </a:r>
            <a:r>
              <a:rPr sz="2000" spc="225" dirty="0"/>
              <a:t>СОЧИНЕНИЕ</a:t>
            </a:r>
            <a:r>
              <a:rPr sz="2000" spc="195" dirty="0"/>
              <a:t> </a:t>
            </a:r>
            <a:r>
              <a:rPr sz="2000" dirty="0"/>
              <a:t>–</a:t>
            </a:r>
            <a:endParaRPr sz="2000"/>
          </a:p>
          <a:p>
            <a:pPr marL="121920">
              <a:lnSpc>
                <a:spcPct val="100000"/>
              </a:lnSpc>
            </a:pPr>
            <a:r>
              <a:rPr sz="2000" spc="120" dirty="0"/>
              <a:t>Требования</a:t>
            </a:r>
            <a:r>
              <a:rPr sz="2000" spc="175" dirty="0"/>
              <a:t> </a:t>
            </a:r>
            <a:r>
              <a:rPr sz="2000" spc="135" dirty="0"/>
              <a:t>оценивания</a:t>
            </a:r>
            <a:endParaRPr sz="200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6358127" cy="120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6404" y="0"/>
            <a:ext cx="36398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195" dirty="0">
                <a:solidFill>
                  <a:srgbClr val="990000"/>
                </a:solidFill>
                <a:latin typeface="Cambria"/>
                <a:cs typeface="Cambria"/>
              </a:rPr>
              <a:t>ИТОГОВОЕ</a:t>
            </a:r>
            <a:r>
              <a:rPr sz="2000" b="1" spc="18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225" dirty="0">
                <a:solidFill>
                  <a:srgbClr val="990000"/>
                </a:solidFill>
                <a:latin typeface="Cambria"/>
                <a:cs typeface="Cambria"/>
              </a:rPr>
              <a:t>СОЧИНЕНИЕ</a:t>
            </a:r>
            <a:r>
              <a:rPr sz="2000" b="1" spc="19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Cambria"/>
                <a:cs typeface="Cambria"/>
              </a:rPr>
              <a:t>–</a:t>
            </a:r>
            <a:endParaRPr sz="20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</a:pPr>
            <a:r>
              <a:rPr sz="2000" b="1" spc="145" dirty="0">
                <a:solidFill>
                  <a:srgbClr val="990000"/>
                </a:solidFill>
                <a:latin typeface="Cambria"/>
                <a:cs typeface="Cambria"/>
              </a:rPr>
              <a:t>Критерии</a:t>
            </a:r>
            <a:r>
              <a:rPr sz="2000" b="1" spc="17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35" dirty="0">
                <a:solidFill>
                  <a:srgbClr val="990000"/>
                </a:solidFill>
                <a:latin typeface="Cambria"/>
                <a:cs typeface="Cambria"/>
              </a:rPr>
              <a:t>оценивания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9601" y="921258"/>
            <a:ext cx="85261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" indent="-996950">
              <a:lnSpc>
                <a:spcPct val="100000"/>
              </a:lnSpc>
              <a:spcBef>
                <a:spcPts val="100"/>
              </a:spcBef>
            </a:pPr>
            <a:r>
              <a:rPr sz="2400" b="0" spc="100" dirty="0">
                <a:solidFill>
                  <a:srgbClr val="001F5F"/>
                </a:solidFill>
                <a:latin typeface="Cambria"/>
                <a:cs typeface="Cambria"/>
              </a:rPr>
              <a:t>Итоговое</a:t>
            </a:r>
            <a:r>
              <a:rPr sz="2400" b="0" spc="2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0" spc="135" dirty="0">
                <a:solidFill>
                  <a:srgbClr val="001F5F"/>
                </a:solidFill>
                <a:latin typeface="Cambria"/>
                <a:cs typeface="Cambria"/>
              </a:rPr>
              <a:t>сочинение,</a:t>
            </a:r>
            <a:r>
              <a:rPr sz="2400" b="0" spc="2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0" spc="114" dirty="0">
                <a:solidFill>
                  <a:srgbClr val="001F5F"/>
                </a:solidFill>
                <a:latin typeface="Cambria"/>
                <a:cs typeface="Cambria"/>
              </a:rPr>
              <a:t>соответствующее</a:t>
            </a:r>
            <a:r>
              <a:rPr sz="2400" b="0" spc="2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0" spc="110" dirty="0">
                <a:solidFill>
                  <a:srgbClr val="001F5F"/>
                </a:solidFill>
                <a:latin typeface="Cambria"/>
                <a:cs typeface="Cambria"/>
              </a:rPr>
              <a:t>установленным </a:t>
            </a:r>
            <a:r>
              <a:rPr sz="2400" b="0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0" spc="135" dirty="0">
                <a:solidFill>
                  <a:srgbClr val="001F5F"/>
                </a:solidFill>
                <a:latin typeface="Cambria"/>
                <a:cs typeface="Cambria"/>
              </a:rPr>
              <a:t>требованиям,</a:t>
            </a:r>
            <a:r>
              <a:rPr sz="2400" b="0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0" spc="130" dirty="0">
                <a:solidFill>
                  <a:srgbClr val="001F5F"/>
                </a:solidFill>
                <a:latin typeface="Cambria"/>
                <a:cs typeface="Cambria"/>
              </a:rPr>
              <a:t>оценивается</a:t>
            </a:r>
            <a:r>
              <a:rPr sz="2400" b="0" spc="2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0" spc="13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0" spc="2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0" spc="130" dirty="0">
                <a:solidFill>
                  <a:srgbClr val="001F5F"/>
                </a:solidFill>
                <a:latin typeface="Cambria"/>
                <a:cs typeface="Cambria"/>
              </a:rPr>
              <a:t>критериям: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3594" y="2021840"/>
            <a:ext cx="1018286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4365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634365" algn="l"/>
                <a:tab pos="635000" algn="l"/>
              </a:tabLst>
            </a:pPr>
            <a:r>
              <a:rPr sz="2400" b="1" spc="175" dirty="0">
                <a:solidFill>
                  <a:srgbClr val="001F5F"/>
                </a:solidFill>
                <a:latin typeface="Cambria"/>
                <a:cs typeface="Cambria"/>
              </a:rPr>
              <a:t>«</a:t>
            </a:r>
            <a:r>
              <a:rPr sz="2400" b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Соответствие</a:t>
            </a:r>
            <a:r>
              <a:rPr sz="2400" b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11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теме»</a:t>
            </a:r>
            <a:endParaRPr sz="2400">
              <a:latin typeface="Cambria"/>
              <a:cs typeface="Cambria"/>
            </a:endParaRPr>
          </a:p>
          <a:p>
            <a:pPr marL="634365" indent="-457834">
              <a:lnSpc>
                <a:spcPct val="100000"/>
              </a:lnSpc>
              <a:buAutoNum type="arabicPeriod"/>
              <a:tabLst>
                <a:tab pos="634365" algn="l"/>
                <a:tab pos="635000" algn="l"/>
              </a:tabLst>
            </a:pPr>
            <a:r>
              <a:rPr sz="2400" b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«Аргументация.</a:t>
            </a:r>
            <a:r>
              <a:rPr sz="2400" b="1" u="heavy" spc="2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Привлечение</a:t>
            </a:r>
            <a:r>
              <a:rPr sz="2400" b="1" u="heavy" spc="2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литературного</a:t>
            </a:r>
            <a:r>
              <a:rPr sz="2400" b="1" u="heavy" spc="2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1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материала»</a:t>
            </a:r>
            <a:endParaRPr sz="2400">
              <a:latin typeface="Cambria"/>
              <a:cs typeface="Cambria"/>
            </a:endParaRPr>
          </a:p>
          <a:p>
            <a:pPr marL="634365" indent="-457834">
              <a:lnSpc>
                <a:spcPct val="100000"/>
              </a:lnSpc>
              <a:buAutoNum type="arabicPeriod"/>
              <a:tabLst>
                <a:tab pos="634365" algn="l"/>
                <a:tab pos="635000" algn="l"/>
              </a:tabLst>
            </a:pPr>
            <a:r>
              <a:rPr sz="2400" b="1" spc="155" dirty="0">
                <a:solidFill>
                  <a:srgbClr val="001F5F"/>
                </a:solidFill>
                <a:latin typeface="Cambria"/>
                <a:cs typeface="Cambria"/>
              </a:rPr>
              <a:t>«Композиция</a:t>
            </a:r>
            <a:r>
              <a:rPr sz="2400" b="1" spc="2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6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2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10" dirty="0">
                <a:solidFill>
                  <a:srgbClr val="001F5F"/>
                </a:solidFill>
                <a:latin typeface="Cambria"/>
                <a:cs typeface="Cambria"/>
              </a:rPr>
              <a:t>логика</a:t>
            </a:r>
            <a:r>
              <a:rPr sz="2400" b="1" spc="2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40" dirty="0">
                <a:solidFill>
                  <a:srgbClr val="001F5F"/>
                </a:solidFill>
                <a:latin typeface="Cambria"/>
                <a:cs typeface="Cambria"/>
              </a:rPr>
              <a:t>рассуждения»</a:t>
            </a:r>
            <a:endParaRPr sz="2400">
              <a:latin typeface="Cambria"/>
              <a:cs typeface="Cambria"/>
            </a:endParaRPr>
          </a:p>
          <a:p>
            <a:pPr marL="634365" indent="-457834">
              <a:lnSpc>
                <a:spcPct val="100000"/>
              </a:lnSpc>
              <a:buAutoNum type="arabicPeriod"/>
              <a:tabLst>
                <a:tab pos="634365" algn="l"/>
                <a:tab pos="635000" algn="l"/>
              </a:tabLst>
            </a:pPr>
            <a:r>
              <a:rPr sz="2400" b="1" spc="140" dirty="0">
                <a:solidFill>
                  <a:srgbClr val="001F5F"/>
                </a:solidFill>
                <a:latin typeface="Cambria"/>
                <a:cs typeface="Cambria"/>
              </a:rPr>
              <a:t>«Качество</a:t>
            </a:r>
            <a:r>
              <a:rPr sz="2400" b="1" spc="2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95" dirty="0">
                <a:solidFill>
                  <a:srgbClr val="001F5F"/>
                </a:solidFill>
                <a:latin typeface="Cambria"/>
                <a:cs typeface="Cambria"/>
              </a:rPr>
              <a:t>письменной</a:t>
            </a:r>
            <a:r>
              <a:rPr sz="2400" b="1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45" dirty="0">
                <a:solidFill>
                  <a:srgbClr val="001F5F"/>
                </a:solidFill>
                <a:latin typeface="Cambria"/>
                <a:cs typeface="Cambria"/>
              </a:rPr>
              <a:t>речи»</a:t>
            </a:r>
            <a:endParaRPr sz="2400">
              <a:latin typeface="Cambria"/>
              <a:cs typeface="Cambria"/>
            </a:endParaRPr>
          </a:p>
          <a:p>
            <a:pPr marL="634365" indent="-457834">
              <a:lnSpc>
                <a:spcPts val="2865"/>
              </a:lnSpc>
              <a:buAutoNum type="arabicPeriod"/>
              <a:tabLst>
                <a:tab pos="634365" algn="l"/>
                <a:tab pos="635000" algn="l"/>
              </a:tabLst>
            </a:pPr>
            <a:r>
              <a:rPr sz="2400" b="1" spc="135" dirty="0">
                <a:solidFill>
                  <a:srgbClr val="001F5F"/>
                </a:solidFill>
                <a:latin typeface="Cambria"/>
                <a:cs typeface="Cambria"/>
              </a:rPr>
              <a:t>«Грамотность»</a:t>
            </a:r>
            <a:endParaRPr sz="2400">
              <a:latin typeface="Cambria"/>
              <a:cs typeface="Cambria"/>
            </a:endParaRPr>
          </a:p>
          <a:p>
            <a:pPr marL="1525905">
              <a:lnSpc>
                <a:spcPts val="2865"/>
              </a:lnSpc>
            </a:pPr>
            <a:r>
              <a:rPr sz="2400" i="1" spc="185" dirty="0">
                <a:solidFill>
                  <a:srgbClr val="001F5F"/>
                </a:solidFill>
                <a:latin typeface="Cambria"/>
                <a:cs typeface="Cambria"/>
              </a:rPr>
              <a:t>Критерии</a:t>
            </a:r>
            <a:r>
              <a:rPr sz="2400" i="1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270" dirty="0">
                <a:solidFill>
                  <a:srgbClr val="001F5F"/>
                </a:solidFill>
                <a:latin typeface="Cambria"/>
                <a:cs typeface="Cambria"/>
              </a:rPr>
              <a:t>№</a:t>
            </a:r>
            <a:r>
              <a:rPr sz="2400" b="1" i="1" spc="2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254" dirty="0">
                <a:solidFill>
                  <a:srgbClr val="001F5F"/>
                </a:solidFill>
                <a:latin typeface="Cambria"/>
                <a:cs typeface="Cambria"/>
              </a:rPr>
              <a:t>1</a:t>
            </a:r>
            <a:r>
              <a:rPr sz="2400" b="1" i="1" spc="2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229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i="1" spc="2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270" dirty="0">
                <a:solidFill>
                  <a:srgbClr val="001F5F"/>
                </a:solidFill>
                <a:latin typeface="Cambria"/>
                <a:cs typeface="Cambria"/>
              </a:rPr>
              <a:t>№</a:t>
            </a:r>
            <a:r>
              <a:rPr sz="2400" b="1" i="1" spc="2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254" dirty="0">
                <a:solidFill>
                  <a:srgbClr val="001F5F"/>
                </a:solidFill>
                <a:latin typeface="Cambria"/>
                <a:cs typeface="Cambria"/>
              </a:rPr>
              <a:t>2</a:t>
            </a:r>
            <a:r>
              <a:rPr sz="2400" b="1" i="1" spc="2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i="1" spc="140" dirty="0">
                <a:solidFill>
                  <a:srgbClr val="001F5F"/>
                </a:solidFill>
                <a:latin typeface="Cambria"/>
                <a:cs typeface="Cambria"/>
              </a:rPr>
              <a:t>являются</a:t>
            </a:r>
            <a:r>
              <a:rPr sz="2400" i="1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u="heavy" spc="1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основными</a:t>
            </a:r>
            <a:r>
              <a:rPr sz="2400" b="1" i="1" spc="190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Cambria"/>
              <a:cs typeface="Cambria"/>
            </a:endParaRPr>
          </a:p>
          <a:p>
            <a:pPr marL="12700" marR="5715" indent="914400" algn="r">
              <a:lnSpc>
                <a:spcPct val="100000"/>
              </a:lnSpc>
              <a:tabLst>
                <a:tab pos="1693545" algn="l"/>
                <a:tab pos="3134995" algn="l"/>
                <a:tab pos="3820795" algn="l"/>
                <a:tab pos="5951855" algn="l"/>
                <a:tab pos="6776720" algn="l"/>
                <a:tab pos="7273290" algn="l"/>
                <a:tab pos="8098155" algn="l"/>
              </a:tabLst>
            </a:pPr>
            <a:r>
              <a:rPr sz="2400" spc="85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spc="2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00" dirty="0">
                <a:solidFill>
                  <a:srgbClr val="001F5F"/>
                </a:solidFill>
                <a:latin typeface="Cambria"/>
                <a:cs typeface="Cambria"/>
              </a:rPr>
              <a:t>получения</a:t>
            </a:r>
            <a:r>
              <a:rPr sz="2400" spc="2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40" dirty="0">
                <a:solidFill>
                  <a:srgbClr val="001F5F"/>
                </a:solidFill>
                <a:latin typeface="Cambria"/>
                <a:cs typeface="Cambria"/>
              </a:rPr>
              <a:t>«зачѐта»</a:t>
            </a:r>
            <a:r>
              <a:rPr sz="2400" b="1" spc="2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001F5F"/>
                </a:solidFill>
                <a:latin typeface="Cambria"/>
                <a:cs typeface="Cambria"/>
              </a:rPr>
              <a:t>за</a:t>
            </a:r>
            <a:r>
              <a:rPr sz="2400" spc="25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001F5F"/>
                </a:solidFill>
                <a:latin typeface="Cambria"/>
                <a:cs typeface="Cambria"/>
              </a:rPr>
              <a:t>итоговое</a:t>
            </a:r>
            <a:r>
              <a:rPr sz="2400" spc="2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25" dirty="0">
                <a:solidFill>
                  <a:srgbClr val="001F5F"/>
                </a:solidFill>
                <a:latin typeface="Cambria"/>
                <a:cs typeface="Cambria"/>
              </a:rPr>
              <a:t>сочинение</a:t>
            </a:r>
            <a:r>
              <a:rPr sz="2400" spc="2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001F5F"/>
                </a:solidFill>
                <a:latin typeface="Cambria"/>
                <a:cs typeface="Cambria"/>
              </a:rPr>
              <a:t>необходимо </a:t>
            </a:r>
            <a:r>
              <a:rPr sz="2400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001F5F"/>
                </a:solidFill>
                <a:latin typeface="Cambria"/>
                <a:cs typeface="Cambria"/>
              </a:rPr>
              <a:t>получит</a:t>
            </a:r>
            <a:r>
              <a:rPr sz="2400" spc="35" dirty="0">
                <a:solidFill>
                  <a:srgbClr val="001F5F"/>
                </a:solidFill>
                <a:latin typeface="Cambria"/>
                <a:cs typeface="Cambria"/>
              </a:rPr>
              <a:t>ь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«зачѐт»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b="1" spc="17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b="1" spc="130" dirty="0">
                <a:solidFill>
                  <a:srgbClr val="001F5F"/>
                </a:solidFill>
                <a:latin typeface="Cambria"/>
                <a:cs typeface="Cambria"/>
              </a:rPr>
              <a:t>к</a:t>
            </a:r>
            <a:r>
              <a:rPr sz="2400" b="1" spc="125" dirty="0">
                <a:solidFill>
                  <a:srgbClr val="001F5F"/>
                </a:solidFill>
                <a:latin typeface="Cambria"/>
                <a:cs typeface="Cambria"/>
              </a:rPr>
              <a:t>р</a:t>
            </a:r>
            <a:r>
              <a:rPr sz="2400" b="1" spc="185" dirty="0">
                <a:solidFill>
                  <a:srgbClr val="001F5F"/>
                </a:solidFill>
                <a:latin typeface="Cambria"/>
                <a:cs typeface="Cambria"/>
              </a:rPr>
              <a:t>итерия</a:t>
            </a:r>
            <a:r>
              <a:rPr sz="2400" b="1" spc="229" dirty="0">
                <a:solidFill>
                  <a:srgbClr val="001F5F"/>
                </a:solidFill>
                <a:latin typeface="Cambria"/>
                <a:cs typeface="Cambria"/>
              </a:rPr>
              <a:t>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b="1" spc="145" dirty="0">
                <a:solidFill>
                  <a:srgbClr val="001F5F"/>
                </a:solidFill>
                <a:latin typeface="Cambria"/>
                <a:cs typeface="Cambria"/>
              </a:rPr>
              <a:t>№</a:t>
            </a:r>
            <a:r>
              <a:rPr sz="2400" b="1" spc="160" dirty="0">
                <a:solidFill>
                  <a:srgbClr val="001F5F"/>
                </a:solidFill>
                <a:latin typeface="Cambria"/>
                <a:cs typeface="Cambria"/>
              </a:rPr>
              <a:t>1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b="1" spc="16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b="1" spc="145" dirty="0">
                <a:solidFill>
                  <a:srgbClr val="001F5F"/>
                </a:solidFill>
                <a:latin typeface="Cambria"/>
                <a:cs typeface="Cambria"/>
              </a:rPr>
              <a:t>№</a:t>
            </a:r>
            <a:r>
              <a:rPr sz="2400" b="1" spc="160" dirty="0">
                <a:solidFill>
                  <a:srgbClr val="001F5F"/>
                </a:solidFill>
                <a:latin typeface="Cambria"/>
                <a:cs typeface="Cambria"/>
              </a:rPr>
              <a:t>2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(</a:t>
            </a:r>
            <a:r>
              <a:rPr sz="2400" spc="-2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spc="105" dirty="0">
                <a:solidFill>
                  <a:srgbClr val="001F5F"/>
                </a:solidFill>
                <a:latin typeface="Cambria"/>
                <a:cs typeface="Cambria"/>
              </a:rPr>
              <a:t>ыставле</a:t>
            </a:r>
            <a:r>
              <a:rPr sz="2400" spc="125" dirty="0">
                <a:solidFill>
                  <a:srgbClr val="001F5F"/>
                </a:solidFill>
                <a:latin typeface="Cambria"/>
                <a:cs typeface="Cambria"/>
              </a:rPr>
              <a:t>н</a:t>
            </a:r>
            <a:r>
              <a:rPr sz="2400" spc="110" dirty="0">
                <a:solidFill>
                  <a:srgbClr val="001F5F"/>
                </a:solidFill>
                <a:latin typeface="Cambria"/>
                <a:cs typeface="Cambria"/>
              </a:rPr>
              <a:t>ие</a:t>
            </a:r>
            <a:endParaRPr sz="24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tabLst>
                <a:tab pos="1647189" algn="l"/>
                <a:tab pos="2156460" algn="l"/>
                <a:tab pos="3416935" algn="l"/>
                <a:tab pos="3901440" algn="l"/>
                <a:tab pos="4730750" algn="l"/>
                <a:tab pos="6496050" algn="l"/>
                <a:tab pos="8980170" algn="l"/>
                <a:tab pos="9967595" algn="l"/>
              </a:tabLst>
            </a:pPr>
            <a:r>
              <a:rPr sz="2200" i="1" spc="10" dirty="0">
                <a:solidFill>
                  <a:srgbClr val="001F5F"/>
                </a:solidFill>
                <a:latin typeface="Cambria"/>
                <a:cs typeface="Cambria"/>
              </a:rPr>
              <a:t>«не</a:t>
            </a:r>
            <a:r>
              <a:rPr sz="2200" i="1" spc="55" dirty="0">
                <a:solidFill>
                  <a:srgbClr val="001F5F"/>
                </a:solidFill>
                <a:latin typeface="Cambria"/>
                <a:cs typeface="Cambria"/>
              </a:rPr>
              <a:t>з</a:t>
            </a:r>
            <a:r>
              <a:rPr sz="2200" i="1" spc="145" dirty="0">
                <a:solidFill>
                  <a:srgbClr val="001F5F"/>
                </a:solidFill>
                <a:latin typeface="Cambria"/>
                <a:cs typeface="Cambria"/>
              </a:rPr>
              <a:t>а</a:t>
            </a:r>
            <a:r>
              <a:rPr sz="2200" i="1" spc="135" dirty="0">
                <a:solidFill>
                  <a:srgbClr val="001F5F"/>
                </a:solidFill>
                <a:latin typeface="Cambria"/>
                <a:cs typeface="Cambria"/>
              </a:rPr>
              <a:t>ч</a:t>
            </a:r>
            <a:r>
              <a:rPr sz="2200" i="1" spc="190" dirty="0">
                <a:solidFill>
                  <a:srgbClr val="001F5F"/>
                </a:solidFill>
                <a:latin typeface="Cambria"/>
                <a:cs typeface="Cambria"/>
              </a:rPr>
              <a:t>ѐ</a:t>
            </a:r>
            <a:r>
              <a:rPr sz="2200" i="1" spc="200" dirty="0">
                <a:solidFill>
                  <a:srgbClr val="001F5F"/>
                </a:solidFill>
                <a:latin typeface="Cambria"/>
                <a:cs typeface="Cambria"/>
              </a:rPr>
              <a:t>т</a:t>
            </a:r>
            <a:r>
              <a:rPr sz="2200" i="1" spc="145" dirty="0">
                <a:solidFill>
                  <a:srgbClr val="001F5F"/>
                </a:solidFill>
                <a:latin typeface="Cambria"/>
                <a:cs typeface="Cambria"/>
              </a:rPr>
              <a:t>а</a:t>
            </a:r>
            <a:r>
              <a:rPr sz="2200" i="1" spc="-375" dirty="0">
                <a:solidFill>
                  <a:srgbClr val="001F5F"/>
                </a:solidFill>
                <a:latin typeface="Cambria"/>
                <a:cs typeface="Cambria"/>
              </a:rPr>
              <a:t>»</a:t>
            </a:r>
            <a:r>
              <a:rPr sz="2200" i="1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spc="13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spc="95" dirty="0">
                <a:solidFill>
                  <a:srgbClr val="001F5F"/>
                </a:solidFill>
                <a:latin typeface="Cambria"/>
                <a:cs typeface="Cambria"/>
              </a:rPr>
              <a:t>одн</a:t>
            </a:r>
            <a:r>
              <a:rPr sz="2400" spc="100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spc="135" dirty="0">
                <a:solidFill>
                  <a:srgbClr val="001F5F"/>
                </a:solidFill>
                <a:latin typeface="Cambria"/>
                <a:cs typeface="Cambria"/>
              </a:rPr>
              <a:t>му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spc="9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spc="120" dirty="0">
                <a:solidFill>
                  <a:srgbClr val="001F5F"/>
                </a:solidFill>
                <a:latin typeface="Cambria"/>
                <a:cs typeface="Cambria"/>
              </a:rPr>
              <a:t>этих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spc="125" dirty="0">
                <a:solidFill>
                  <a:srgbClr val="001F5F"/>
                </a:solidFill>
                <a:latin typeface="Cambria"/>
                <a:cs typeface="Cambria"/>
              </a:rPr>
              <a:t>критериев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spc="135" dirty="0">
                <a:solidFill>
                  <a:srgbClr val="001F5F"/>
                </a:solidFill>
                <a:latin typeface="Cambria"/>
                <a:cs typeface="Cambria"/>
              </a:rPr>
              <a:t>автоматическ</a:t>
            </a:r>
            <a:r>
              <a:rPr sz="2400" spc="16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spc="95" dirty="0">
                <a:solidFill>
                  <a:srgbClr val="001F5F"/>
                </a:solidFill>
                <a:latin typeface="Cambria"/>
                <a:cs typeface="Cambria"/>
              </a:rPr>
              <a:t>веде</a:t>
            </a:r>
            <a:r>
              <a:rPr sz="2400" spc="100" dirty="0">
                <a:solidFill>
                  <a:srgbClr val="001F5F"/>
                </a:solidFill>
                <a:latin typeface="Cambria"/>
                <a:cs typeface="Cambria"/>
              </a:rPr>
              <a:t>т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spc="190" dirty="0">
                <a:solidFill>
                  <a:srgbClr val="001F5F"/>
                </a:solidFill>
                <a:latin typeface="Cambria"/>
                <a:cs typeface="Cambria"/>
              </a:rPr>
              <a:t>к</a:t>
            </a:r>
            <a:endParaRPr sz="2400">
              <a:latin typeface="Cambria"/>
              <a:cs typeface="Cambria"/>
            </a:endParaRPr>
          </a:p>
          <a:p>
            <a:pPr marL="12700" marR="7620">
              <a:lnSpc>
                <a:spcPts val="2900"/>
              </a:lnSpc>
              <a:spcBef>
                <a:spcPts val="80"/>
              </a:spcBef>
              <a:tabLst>
                <a:tab pos="1719580" algn="l"/>
                <a:tab pos="2182495" algn="l"/>
                <a:tab pos="3354704" algn="l"/>
                <a:tab pos="3677920" algn="l"/>
                <a:tab pos="4923155" algn="l"/>
                <a:tab pos="5240020" algn="l"/>
                <a:tab pos="6330315" algn="l"/>
                <a:tab pos="9009380" algn="l"/>
              </a:tabLst>
            </a:pPr>
            <a:r>
              <a:rPr sz="2400" spc="25" dirty="0">
                <a:solidFill>
                  <a:srgbClr val="001F5F"/>
                </a:solidFill>
                <a:latin typeface="Cambria"/>
                <a:cs typeface="Cambria"/>
              </a:rPr>
              <a:t>«незачѐту»	</a:t>
            </a:r>
            <a:r>
              <a:rPr sz="2400" spc="135" dirty="0">
                <a:solidFill>
                  <a:srgbClr val="001F5F"/>
                </a:solidFill>
                <a:latin typeface="Cambria"/>
                <a:cs typeface="Cambria"/>
              </a:rPr>
              <a:t>за	р</a:t>
            </a:r>
            <a:r>
              <a:rPr sz="2400" spc="85" dirty="0">
                <a:solidFill>
                  <a:srgbClr val="001F5F"/>
                </a:solidFill>
                <a:latin typeface="Cambria"/>
                <a:cs typeface="Cambria"/>
              </a:rPr>
              <a:t>абот</a:t>
            </a:r>
            <a:r>
              <a:rPr sz="2400" spc="90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spc="18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spc="55" dirty="0">
                <a:solidFill>
                  <a:srgbClr val="001F5F"/>
                </a:solidFill>
                <a:latin typeface="Cambria"/>
                <a:cs typeface="Cambria"/>
              </a:rPr>
              <a:t>цел</a:t>
            </a:r>
            <a:r>
              <a:rPr sz="2400" spc="6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spc="85" dirty="0">
                <a:solidFill>
                  <a:srgbClr val="001F5F"/>
                </a:solidFill>
                <a:latin typeface="Cambria"/>
                <a:cs typeface="Cambria"/>
              </a:rPr>
              <a:t>м),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spc="220" dirty="0">
                <a:solidFill>
                  <a:srgbClr val="001F5F"/>
                </a:solidFill>
                <a:latin typeface="Cambria"/>
                <a:cs typeface="Cambria"/>
              </a:rPr>
              <a:t>а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spc="145" dirty="0">
                <a:solidFill>
                  <a:srgbClr val="001F5F"/>
                </a:solidFill>
                <a:latin typeface="Cambria"/>
                <a:cs typeface="Cambria"/>
              </a:rPr>
              <a:t>так</a:t>
            </a:r>
            <a:r>
              <a:rPr sz="2400" spc="260" dirty="0">
                <a:solidFill>
                  <a:srgbClr val="001F5F"/>
                </a:solidFill>
                <a:latin typeface="Cambria"/>
                <a:cs typeface="Cambria"/>
              </a:rPr>
              <a:t>ж</a:t>
            </a:r>
            <a:r>
              <a:rPr sz="2400" spc="180" dirty="0">
                <a:solidFill>
                  <a:srgbClr val="001F5F"/>
                </a:solidFill>
                <a:latin typeface="Cambria"/>
                <a:cs typeface="Cambria"/>
              </a:rPr>
              <a:t>е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b="1" spc="120" dirty="0">
                <a:solidFill>
                  <a:srgbClr val="001F5F"/>
                </a:solidFill>
                <a:latin typeface="Cambria"/>
                <a:cs typeface="Cambria"/>
              </a:rPr>
              <a:t>допо</a:t>
            </a:r>
            <a:r>
              <a:rPr sz="2400" b="1" spc="110" dirty="0">
                <a:solidFill>
                  <a:srgbClr val="001F5F"/>
                </a:solidFill>
                <a:latin typeface="Cambria"/>
                <a:cs typeface="Cambria"/>
              </a:rPr>
              <a:t>л</a:t>
            </a:r>
            <a:r>
              <a:rPr sz="2400" b="1" spc="130" dirty="0">
                <a:solidFill>
                  <a:srgbClr val="001F5F"/>
                </a:solidFill>
                <a:latin typeface="Cambria"/>
                <a:cs typeface="Cambria"/>
              </a:rPr>
              <a:t>нител</a:t>
            </a:r>
            <a:r>
              <a:rPr sz="2400" b="1" spc="170" dirty="0">
                <a:solidFill>
                  <a:srgbClr val="001F5F"/>
                </a:solidFill>
                <a:latin typeface="Cambria"/>
                <a:cs typeface="Cambria"/>
              </a:rPr>
              <a:t>ь</a:t>
            </a:r>
            <a:r>
              <a:rPr sz="2400" b="1" spc="195" dirty="0">
                <a:solidFill>
                  <a:srgbClr val="001F5F"/>
                </a:solidFill>
                <a:latin typeface="Cambria"/>
                <a:cs typeface="Cambria"/>
              </a:rPr>
              <a:t>н</a:t>
            </a:r>
            <a:r>
              <a:rPr sz="2400" b="1" spc="120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«зачѐт»  </a:t>
            </a:r>
            <a:r>
              <a:rPr sz="2400" b="1" spc="17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2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200" dirty="0">
                <a:solidFill>
                  <a:srgbClr val="001F5F"/>
                </a:solidFill>
                <a:latin typeface="Cambria"/>
                <a:cs typeface="Cambria"/>
              </a:rPr>
              <a:t>одному</a:t>
            </a:r>
            <a:r>
              <a:rPr sz="2400" b="1" spc="2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4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2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75" dirty="0">
                <a:solidFill>
                  <a:srgbClr val="001F5F"/>
                </a:solidFill>
                <a:latin typeface="Cambria"/>
                <a:cs typeface="Cambria"/>
              </a:rPr>
              <a:t>других</a:t>
            </a:r>
            <a:r>
              <a:rPr sz="2400" b="1" spc="2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65" dirty="0">
                <a:solidFill>
                  <a:srgbClr val="001F5F"/>
                </a:solidFill>
                <a:latin typeface="Cambria"/>
                <a:cs typeface="Cambria"/>
              </a:rPr>
              <a:t>критериев.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6358127" cy="893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92763"/>
            <a:ext cx="1323594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0455" y="608076"/>
            <a:ext cx="4376928" cy="7741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66817" y="0"/>
            <a:ext cx="7133590" cy="1254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8695" algn="ctr">
              <a:lnSpc>
                <a:spcPct val="100000"/>
              </a:lnSpc>
              <a:spcBef>
                <a:spcPts val="100"/>
              </a:spcBef>
            </a:pPr>
            <a:r>
              <a:rPr sz="2000" b="1" spc="195" dirty="0">
                <a:solidFill>
                  <a:srgbClr val="990000"/>
                </a:solidFill>
                <a:latin typeface="Cambria"/>
                <a:cs typeface="Cambria"/>
              </a:rPr>
              <a:t>ИТОГОВОЕ</a:t>
            </a:r>
            <a:r>
              <a:rPr sz="2000" b="1" spc="18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225" dirty="0">
                <a:solidFill>
                  <a:srgbClr val="990000"/>
                </a:solidFill>
                <a:latin typeface="Cambria"/>
                <a:cs typeface="Cambria"/>
              </a:rPr>
              <a:t>СОЧИНЕНИЕ</a:t>
            </a:r>
            <a:r>
              <a:rPr sz="2000" b="1" spc="19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45" dirty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endParaRPr sz="2000">
              <a:latin typeface="Cambria"/>
              <a:cs typeface="Cambria"/>
            </a:endParaRPr>
          </a:p>
          <a:p>
            <a:pPr marL="3525520" algn="ctr">
              <a:lnSpc>
                <a:spcPct val="100000"/>
              </a:lnSpc>
            </a:pPr>
            <a:r>
              <a:rPr sz="2000" b="1" spc="130" dirty="0">
                <a:solidFill>
                  <a:srgbClr val="990000"/>
                </a:solidFill>
                <a:latin typeface="Cambria"/>
                <a:cs typeface="Cambria"/>
              </a:rPr>
              <a:t>неявка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800" b="1" spc="195" dirty="0">
                <a:solidFill>
                  <a:srgbClr val="990000"/>
                </a:solidFill>
                <a:latin typeface="Cambria"/>
                <a:cs typeface="Cambria"/>
              </a:rPr>
              <a:t>Неявка</a:t>
            </a:r>
            <a:r>
              <a:rPr sz="2800" b="1" spc="31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800" b="1" spc="204" dirty="0">
                <a:solidFill>
                  <a:srgbClr val="990000"/>
                </a:solidFill>
                <a:latin typeface="Cambria"/>
                <a:cs typeface="Cambria"/>
              </a:rPr>
              <a:t>06.12.2023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0043" y="1952244"/>
            <a:ext cx="4261104" cy="8869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57490" y="2007234"/>
            <a:ext cx="2966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9620" marR="5080" indent="-757555">
              <a:lnSpc>
                <a:spcPct val="100000"/>
              </a:lnSpc>
              <a:spcBef>
                <a:spcPts val="100"/>
              </a:spcBef>
            </a:pPr>
            <a:r>
              <a:rPr sz="2400" b="1" spc="19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55" dirty="0">
                <a:solidFill>
                  <a:srgbClr val="001F5F"/>
                </a:solidFill>
                <a:latin typeface="Cambria"/>
                <a:cs typeface="Cambria"/>
              </a:rPr>
              <a:t>уважительной </a:t>
            </a:r>
            <a:r>
              <a:rPr sz="2400" b="1" spc="-50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55" dirty="0">
                <a:solidFill>
                  <a:srgbClr val="001F5F"/>
                </a:solidFill>
                <a:latin typeface="Cambria"/>
                <a:cs typeface="Cambria"/>
              </a:rPr>
              <a:t>причине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72539" y="1213866"/>
            <a:ext cx="3840479" cy="1625600"/>
            <a:chOff x="1272539" y="1213866"/>
            <a:chExt cx="3840479" cy="16256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2652" y="1213866"/>
              <a:ext cx="487045" cy="6352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2539" y="1926336"/>
              <a:ext cx="3840479" cy="91287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49348" y="1993849"/>
            <a:ext cx="30873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140" dirty="0">
                <a:solidFill>
                  <a:srgbClr val="001F5F"/>
                </a:solidFill>
                <a:latin typeface="Cambria"/>
                <a:cs typeface="Cambria"/>
              </a:rPr>
              <a:t>Без</a:t>
            </a:r>
            <a:r>
              <a:rPr sz="2400" b="1" spc="2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55" dirty="0">
                <a:solidFill>
                  <a:srgbClr val="001F5F"/>
                </a:solidFill>
                <a:latin typeface="Cambria"/>
                <a:cs typeface="Cambria"/>
              </a:rPr>
              <a:t>уважительной</a:t>
            </a:r>
            <a:endParaRPr sz="24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400" b="1" spc="185" dirty="0">
                <a:solidFill>
                  <a:srgbClr val="001F5F"/>
                </a:solidFill>
                <a:latin typeface="Cambria"/>
                <a:cs typeface="Cambria"/>
              </a:rPr>
              <a:t>причины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9867" y="3204972"/>
            <a:ext cx="3840479" cy="111861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192527" y="3375786"/>
            <a:ext cx="191706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0"/>
              </a:spcBef>
            </a:pPr>
            <a:r>
              <a:rPr sz="2400" b="1" spc="195" dirty="0">
                <a:solidFill>
                  <a:srgbClr val="001F5F"/>
                </a:solidFill>
                <a:latin typeface="Cambria"/>
                <a:cs typeface="Cambria"/>
              </a:rPr>
              <a:t>Недопуск </a:t>
            </a:r>
            <a:r>
              <a:rPr sz="2400" b="1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70" dirty="0">
                <a:solidFill>
                  <a:srgbClr val="001F5F"/>
                </a:solidFill>
                <a:latin typeface="Cambria"/>
                <a:cs typeface="Cambria"/>
              </a:rPr>
              <a:t>к</a:t>
            </a:r>
            <a:r>
              <a:rPr sz="2400" b="1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65" dirty="0">
                <a:solidFill>
                  <a:srgbClr val="001F5F"/>
                </a:solidFill>
                <a:latin typeface="Cambria"/>
                <a:cs typeface="Cambria"/>
              </a:rPr>
              <a:t>ГИА-2024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28331" y="3040379"/>
            <a:ext cx="4462272" cy="111099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919973" y="3070047"/>
            <a:ext cx="3084195" cy="1030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200" dirty="0">
                <a:solidFill>
                  <a:srgbClr val="001F5F"/>
                </a:solidFill>
                <a:latin typeface="Cambria"/>
                <a:cs typeface="Cambria"/>
              </a:rPr>
              <a:t>Подтверждающие</a:t>
            </a:r>
            <a:endParaRPr sz="2400">
              <a:latin typeface="Cambria"/>
              <a:cs typeface="Cambria"/>
            </a:endParaRPr>
          </a:p>
          <a:p>
            <a:pPr algn="ctr">
              <a:lnSpc>
                <a:spcPts val="2875"/>
              </a:lnSpc>
            </a:pPr>
            <a:r>
              <a:rPr sz="2400" b="1" spc="215" dirty="0">
                <a:solidFill>
                  <a:srgbClr val="001F5F"/>
                </a:solidFill>
                <a:latin typeface="Cambria"/>
                <a:cs typeface="Cambria"/>
              </a:rPr>
              <a:t>документы</a:t>
            </a:r>
            <a:endParaRPr sz="2400">
              <a:latin typeface="Cambria"/>
              <a:cs typeface="Cambria"/>
            </a:endParaRPr>
          </a:p>
          <a:p>
            <a:pPr algn="ctr">
              <a:lnSpc>
                <a:spcPts val="2155"/>
              </a:lnSpc>
            </a:pPr>
            <a:r>
              <a:rPr sz="1800" i="1" spc="114" dirty="0">
                <a:solidFill>
                  <a:srgbClr val="001F5F"/>
                </a:solidFill>
                <a:latin typeface="Cambria"/>
                <a:cs typeface="Cambria"/>
              </a:rPr>
              <a:t>(например, </a:t>
            </a:r>
            <a:r>
              <a:rPr sz="1800" i="1" spc="85" dirty="0">
                <a:solidFill>
                  <a:srgbClr val="001F5F"/>
                </a:solidFill>
                <a:latin typeface="Cambria"/>
                <a:cs typeface="Cambria"/>
              </a:rPr>
              <a:t>справка)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55764" y="4517135"/>
            <a:ext cx="4462272" cy="77571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743190" y="4748910"/>
            <a:ext cx="3489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5" dirty="0">
                <a:solidFill>
                  <a:srgbClr val="001F5F"/>
                </a:solidFill>
                <a:latin typeface="Cambria"/>
                <a:cs typeface="Cambria"/>
              </a:rPr>
              <a:t>Участие</a:t>
            </a:r>
            <a:r>
              <a:rPr sz="1800" b="1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160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800" b="1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110" dirty="0">
                <a:solidFill>
                  <a:srgbClr val="001F5F"/>
                </a:solidFill>
                <a:latin typeface="Cambria"/>
                <a:cs typeface="Cambria"/>
              </a:rPr>
              <a:t>резервные</a:t>
            </a:r>
            <a:r>
              <a:rPr sz="1800" b="1" spc="2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114" dirty="0">
                <a:solidFill>
                  <a:srgbClr val="001F5F"/>
                </a:solidFill>
                <a:latin typeface="Cambria"/>
                <a:cs typeface="Cambria"/>
              </a:rPr>
              <a:t>сроки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53995" y="1292733"/>
            <a:ext cx="7875270" cy="5341620"/>
            <a:chOff x="2253995" y="1292733"/>
            <a:chExt cx="7875270" cy="534162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41839" y="1292733"/>
              <a:ext cx="487044" cy="6352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53995" y="4652937"/>
              <a:ext cx="2141347" cy="198132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929118" y="5315520"/>
            <a:ext cx="2891155" cy="11341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625"/>
              </a:spcBef>
            </a:pPr>
            <a:r>
              <a:rPr sz="3200" b="1" spc="-665" dirty="0">
                <a:solidFill>
                  <a:srgbClr val="385622"/>
                </a:solidFill>
                <a:latin typeface="Arial"/>
                <a:cs typeface="Arial"/>
              </a:rPr>
              <a:t>7</a:t>
            </a:r>
            <a:r>
              <a:rPr sz="3200" b="1" spc="-10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3200" b="1" spc="-1300" dirty="0">
                <a:solidFill>
                  <a:srgbClr val="385622"/>
                </a:solidFill>
                <a:latin typeface="Arial"/>
                <a:cs typeface="Arial"/>
              </a:rPr>
              <a:t>ф</a:t>
            </a:r>
            <a:r>
              <a:rPr sz="3200" b="1" spc="-810" dirty="0">
                <a:solidFill>
                  <a:srgbClr val="385622"/>
                </a:solidFill>
                <a:latin typeface="Arial"/>
                <a:cs typeface="Arial"/>
              </a:rPr>
              <a:t>е</a:t>
            </a:r>
            <a:r>
              <a:rPr sz="3200" b="1" spc="-1030" dirty="0">
                <a:solidFill>
                  <a:srgbClr val="385622"/>
                </a:solidFill>
                <a:latin typeface="Arial"/>
                <a:cs typeface="Arial"/>
              </a:rPr>
              <a:t>в</a:t>
            </a:r>
            <a:r>
              <a:rPr sz="3200" b="1" spc="-860" dirty="0">
                <a:solidFill>
                  <a:srgbClr val="385622"/>
                </a:solidFill>
                <a:latin typeface="Arial"/>
                <a:cs typeface="Arial"/>
              </a:rPr>
              <a:t>р</a:t>
            </a:r>
            <a:r>
              <a:rPr sz="3200" b="1" spc="-725" dirty="0">
                <a:solidFill>
                  <a:srgbClr val="385622"/>
                </a:solidFill>
                <a:latin typeface="Arial"/>
                <a:cs typeface="Arial"/>
              </a:rPr>
              <a:t>ал</a:t>
            </a:r>
            <a:r>
              <a:rPr sz="3200" b="1" spc="-705" dirty="0">
                <a:solidFill>
                  <a:srgbClr val="385622"/>
                </a:solidFill>
                <a:latin typeface="Arial"/>
                <a:cs typeface="Arial"/>
              </a:rPr>
              <a:t>я</a:t>
            </a:r>
            <a:r>
              <a:rPr sz="3200" b="1" spc="-13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3200" b="1" spc="-425" dirty="0">
                <a:solidFill>
                  <a:srgbClr val="385622"/>
                </a:solidFill>
                <a:latin typeface="Arial"/>
                <a:cs typeface="Arial"/>
              </a:rPr>
              <a:t>2</a:t>
            </a:r>
            <a:r>
              <a:rPr sz="3200" b="1" spc="-409" dirty="0">
                <a:solidFill>
                  <a:srgbClr val="385622"/>
                </a:solidFill>
                <a:latin typeface="Arial"/>
                <a:cs typeface="Arial"/>
              </a:rPr>
              <a:t>0</a:t>
            </a:r>
            <a:r>
              <a:rPr sz="3200" b="1" spc="-520" dirty="0">
                <a:solidFill>
                  <a:srgbClr val="385622"/>
                </a:solidFill>
                <a:latin typeface="Arial"/>
                <a:cs typeface="Arial"/>
              </a:rPr>
              <a:t>2</a:t>
            </a:r>
            <a:r>
              <a:rPr sz="3200" b="1" spc="-515" dirty="0">
                <a:solidFill>
                  <a:srgbClr val="385622"/>
                </a:solidFill>
                <a:latin typeface="Arial"/>
                <a:cs typeface="Arial"/>
              </a:rPr>
              <a:t>4</a:t>
            </a:r>
            <a:r>
              <a:rPr sz="3200" b="1" spc="-12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3200" b="1" spc="-515" dirty="0">
                <a:solidFill>
                  <a:srgbClr val="385622"/>
                </a:solidFill>
                <a:latin typeface="Arial"/>
                <a:cs typeface="Arial"/>
              </a:rPr>
              <a:t>г</a:t>
            </a:r>
            <a:r>
              <a:rPr sz="3200" b="1" spc="-745" dirty="0">
                <a:solidFill>
                  <a:srgbClr val="385622"/>
                </a:solidFill>
                <a:latin typeface="Arial"/>
                <a:cs typeface="Arial"/>
              </a:rPr>
              <a:t>од</a:t>
            </a:r>
            <a:r>
              <a:rPr sz="3200" b="1" spc="-580" dirty="0">
                <a:solidFill>
                  <a:srgbClr val="385622"/>
                </a:solidFill>
                <a:latin typeface="Arial"/>
                <a:cs typeface="Arial"/>
              </a:rPr>
              <a:t>а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  <a:tabLst>
                <a:tab pos="1536700" algn="l"/>
              </a:tabLst>
            </a:pPr>
            <a:r>
              <a:rPr sz="3200" b="1" spc="-440" dirty="0">
                <a:solidFill>
                  <a:srgbClr val="385622"/>
                </a:solidFill>
                <a:latin typeface="Arial"/>
                <a:cs typeface="Arial"/>
              </a:rPr>
              <a:t>10</a:t>
            </a:r>
            <a:r>
              <a:rPr sz="3200" b="1" spc="-9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3200" b="1" spc="-580" dirty="0">
                <a:solidFill>
                  <a:srgbClr val="385622"/>
                </a:solidFill>
                <a:latin typeface="Arial"/>
                <a:cs typeface="Arial"/>
              </a:rPr>
              <a:t>а</a:t>
            </a:r>
            <a:r>
              <a:rPr sz="3200" b="1" spc="-430" dirty="0">
                <a:solidFill>
                  <a:srgbClr val="385622"/>
                </a:solidFill>
                <a:latin typeface="Arial"/>
                <a:cs typeface="Arial"/>
              </a:rPr>
              <a:t>п</a:t>
            </a:r>
            <a:r>
              <a:rPr sz="3200" b="1" spc="-860" dirty="0">
                <a:solidFill>
                  <a:srgbClr val="385622"/>
                </a:solidFill>
                <a:latin typeface="Arial"/>
                <a:cs typeface="Arial"/>
              </a:rPr>
              <a:t>р</a:t>
            </a:r>
            <a:r>
              <a:rPr sz="3200" b="1" spc="-855" dirty="0">
                <a:solidFill>
                  <a:srgbClr val="385622"/>
                </a:solidFill>
                <a:latin typeface="Arial"/>
                <a:cs typeface="Arial"/>
              </a:rPr>
              <a:t>еля</a:t>
            </a:r>
            <a:r>
              <a:rPr sz="3200" b="1" dirty="0">
                <a:solidFill>
                  <a:srgbClr val="385622"/>
                </a:solidFill>
                <a:latin typeface="Arial"/>
                <a:cs typeface="Arial"/>
              </a:rPr>
              <a:t>	</a:t>
            </a:r>
            <a:r>
              <a:rPr sz="3200" b="1" spc="-430" dirty="0">
                <a:solidFill>
                  <a:srgbClr val="385622"/>
                </a:solidFill>
                <a:latin typeface="Arial"/>
                <a:cs typeface="Arial"/>
              </a:rPr>
              <a:t>2</a:t>
            </a:r>
            <a:r>
              <a:rPr sz="3200" b="1" spc="-415" dirty="0">
                <a:solidFill>
                  <a:srgbClr val="385622"/>
                </a:solidFill>
                <a:latin typeface="Arial"/>
                <a:cs typeface="Arial"/>
              </a:rPr>
              <a:t>0</a:t>
            </a:r>
            <a:r>
              <a:rPr sz="3200" b="1" spc="-520" dirty="0">
                <a:solidFill>
                  <a:srgbClr val="385622"/>
                </a:solidFill>
                <a:latin typeface="Arial"/>
                <a:cs typeface="Arial"/>
              </a:rPr>
              <a:t>2</a:t>
            </a:r>
            <a:r>
              <a:rPr sz="3200" b="1" spc="-515" dirty="0">
                <a:solidFill>
                  <a:srgbClr val="385622"/>
                </a:solidFill>
                <a:latin typeface="Arial"/>
                <a:cs typeface="Arial"/>
              </a:rPr>
              <a:t>4</a:t>
            </a:r>
            <a:r>
              <a:rPr sz="3200" b="1" spc="-13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3200" b="1" spc="-515" dirty="0">
                <a:solidFill>
                  <a:srgbClr val="385622"/>
                </a:solidFill>
                <a:latin typeface="Arial"/>
                <a:cs typeface="Arial"/>
              </a:rPr>
              <a:t>г</a:t>
            </a:r>
            <a:r>
              <a:rPr sz="3200" b="1" spc="-745" dirty="0">
                <a:solidFill>
                  <a:srgbClr val="385622"/>
                </a:solidFill>
                <a:latin typeface="Arial"/>
                <a:cs typeface="Arial"/>
              </a:rPr>
              <a:t>од</a:t>
            </a:r>
            <a:r>
              <a:rPr sz="3200" b="1" spc="-580" dirty="0">
                <a:solidFill>
                  <a:srgbClr val="385622"/>
                </a:solidFill>
                <a:latin typeface="Arial"/>
                <a:cs typeface="Arial"/>
              </a:rPr>
              <a:t>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"/>
            <a:ext cx="6358127" cy="530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1272539" cy="1074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3643" y="6530137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16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29739" y="1025905"/>
            <a:ext cx="10020300" cy="5718175"/>
            <a:chOff x="1729739" y="1025905"/>
            <a:chExt cx="10020300" cy="5718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9739" y="1801368"/>
              <a:ext cx="4376928" cy="7757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6623" y="2691383"/>
              <a:ext cx="5695187" cy="7741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1266" y="1025905"/>
              <a:ext cx="487045" cy="635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7169" y="1540129"/>
              <a:ext cx="1926590" cy="12976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372" y="3587495"/>
              <a:ext cx="7263383" cy="9128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8923" y="5672326"/>
              <a:ext cx="9691116" cy="10713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72711" y="4628388"/>
              <a:ext cx="7577328" cy="9128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279395" y="1983104"/>
            <a:ext cx="8891905" cy="4591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85" dirty="0">
                <a:solidFill>
                  <a:srgbClr val="001F5F"/>
                </a:solidFill>
                <a:latin typeface="Cambria"/>
                <a:cs typeface="Cambria"/>
              </a:rPr>
              <a:t>Единое</a:t>
            </a:r>
            <a:r>
              <a:rPr sz="2400" b="1" spc="2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65" dirty="0">
                <a:solidFill>
                  <a:srgbClr val="001F5F"/>
                </a:solidFill>
                <a:latin typeface="Cambria"/>
                <a:cs typeface="Cambria"/>
              </a:rPr>
              <a:t>расписание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Cambria"/>
              <a:cs typeface="Cambria"/>
            </a:endParaRPr>
          </a:p>
          <a:p>
            <a:pPr marL="851535">
              <a:lnSpc>
                <a:spcPct val="100000"/>
              </a:lnSpc>
              <a:spcBef>
                <a:spcPts val="5"/>
              </a:spcBef>
            </a:pPr>
            <a:r>
              <a:rPr sz="2400" b="1" spc="220" dirty="0">
                <a:solidFill>
                  <a:srgbClr val="001F5F"/>
                </a:solidFill>
                <a:latin typeface="Cambria"/>
                <a:cs typeface="Cambria"/>
              </a:rPr>
              <a:t>Единые</a:t>
            </a:r>
            <a:r>
              <a:rPr sz="2400" b="1" spc="2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14" dirty="0">
                <a:solidFill>
                  <a:srgbClr val="001F5F"/>
                </a:solidFill>
                <a:latin typeface="Cambria"/>
                <a:cs typeface="Cambria"/>
              </a:rPr>
              <a:t>правила</a:t>
            </a:r>
            <a:r>
              <a:rPr sz="2400" b="1" spc="25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5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Cambria"/>
              <a:cs typeface="Cambria"/>
            </a:endParaRPr>
          </a:p>
          <a:p>
            <a:pPr marL="4222750" marR="923925" indent="-2763520">
              <a:lnSpc>
                <a:spcPct val="100000"/>
              </a:lnSpc>
            </a:pPr>
            <a:r>
              <a:rPr sz="2400" b="1" spc="185" dirty="0">
                <a:solidFill>
                  <a:srgbClr val="001F5F"/>
                </a:solidFill>
                <a:latin typeface="Cambria"/>
                <a:cs typeface="Cambria"/>
              </a:rPr>
              <a:t>Задания</a:t>
            </a:r>
            <a:r>
              <a:rPr sz="2400" b="1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65" dirty="0">
                <a:solidFill>
                  <a:srgbClr val="001F5F"/>
                </a:solidFill>
                <a:latin typeface="Cambria"/>
                <a:cs typeface="Cambria"/>
              </a:rPr>
              <a:t>стандартизированной</a:t>
            </a:r>
            <a:r>
              <a:rPr sz="2400" b="1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235" dirty="0">
                <a:solidFill>
                  <a:srgbClr val="001F5F"/>
                </a:solidFill>
                <a:latin typeface="Cambria"/>
                <a:cs typeface="Cambria"/>
              </a:rPr>
              <a:t>формы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60" dirty="0">
                <a:solidFill>
                  <a:srgbClr val="001F5F"/>
                </a:solidFill>
                <a:latin typeface="Cambria"/>
                <a:cs typeface="Cambria"/>
              </a:rPr>
              <a:t>(КИМ)</a:t>
            </a:r>
            <a:endParaRPr sz="2400">
              <a:latin typeface="Cambria"/>
              <a:cs typeface="Cambria"/>
            </a:endParaRPr>
          </a:p>
          <a:p>
            <a:pPr marL="5012690" marR="5080" indent="-2526030">
              <a:lnSpc>
                <a:spcPct val="100000"/>
              </a:lnSpc>
              <a:spcBef>
                <a:spcPts val="2440"/>
              </a:spcBef>
            </a:pPr>
            <a:r>
              <a:rPr sz="2400" b="1" spc="180" dirty="0">
                <a:solidFill>
                  <a:srgbClr val="001F5F"/>
                </a:solidFill>
                <a:latin typeface="Cambria"/>
                <a:cs typeface="Cambria"/>
              </a:rPr>
              <a:t>Специальные</a:t>
            </a:r>
            <a:r>
              <a:rPr sz="2400" b="1" spc="2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10" dirty="0">
                <a:solidFill>
                  <a:srgbClr val="001F5F"/>
                </a:solidFill>
                <a:latin typeface="Cambria"/>
                <a:cs typeface="Cambria"/>
              </a:rPr>
              <a:t>бланки</a:t>
            </a:r>
            <a:r>
              <a:rPr sz="2400" b="1" spc="25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95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2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45" dirty="0">
                <a:solidFill>
                  <a:srgbClr val="001F5F"/>
                </a:solidFill>
                <a:latin typeface="Cambria"/>
                <a:cs typeface="Cambria"/>
              </a:rPr>
              <a:t>оформления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90" dirty="0">
                <a:solidFill>
                  <a:srgbClr val="001F5F"/>
                </a:solidFill>
                <a:latin typeface="Cambria"/>
                <a:cs typeface="Cambria"/>
              </a:rPr>
              <a:t>ответов</a:t>
            </a:r>
            <a:endParaRPr sz="2400">
              <a:latin typeface="Cambria"/>
              <a:cs typeface="Cambria"/>
            </a:endParaRPr>
          </a:p>
          <a:p>
            <a:pPr marL="144145" algn="ctr">
              <a:lnSpc>
                <a:spcPct val="100000"/>
              </a:lnSpc>
              <a:spcBef>
                <a:spcPts val="2340"/>
              </a:spcBef>
            </a:pPr>
            <a:r>
              <a:rPr sz="2400" b="1" spc="160" dirty="0">
                <a:solidFill>
                  <a:srgbClr val="001F5F"/>
                </a:solidFill>
                <a:latin typeface="Cambria"/>
                <a:cs typeface="Cambria"/>
              </a:rPr>
              <a:t>Проведение</a:t>
            </a:r>
            <a:r>
              <a:rPr sz="2400" b="1" spc="25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200" dirty="0">
                <a:solidFill>
                  <a:srgbClr val="001F5F"/>
                </a:solidFill>
                <a:latin typeface="Cambria"/>
                <a:cs typeface="Cambria"/>
              </a:rPr>
              <a:t>письменно</a:t>
            </a:r>
            <a:r>
              <a:rPr sz="2400" b="1" spc="2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45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2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210" dirty="0">
                <a:solidFill>
                  <a:srgbClr val="001F5F"/>
                </a:solidFill>
                <a:latin typeface="Cambria"/>
                <a:cs typeface="Cambria"/>
              </a:rPr>
              <a:t>русском</a:t>
            </a:r>
            <a:r>
              <a:rPr sz="2400" b="1" spc="2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75" dirty="0">
                <a:solidFill>
                  <a:srgbClr val="001F5F"/>
                </a:solidFill>
                <a:latin typeface="Cambria"/>
                <a:cs typeface="Cambria"/>
              </a:rPr>
              <a:t>языке</a:t>
            </a:r>
            <a:endParaRPr sz="2400">
              <a:latin typeface="Cambria"/>
              <a:cs typeface="Cambria"/>
            </a:endParaRPr>
          </a:p>
          <a:p>
            <a:pPr marL="144145" algn="ctr">
              <a:lnSpc>
                <a:spcPct val="100000"/>
              </a:lnSpc>
              <a:spcBef>
                <a:spcPts val="720"/>
              </a:spcBef>
            </a:pP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(за</a:t>
            </a:r>
            <a:r>
              <a:rPr sz="2400" b="1" spc="2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85" dirty="0">
                <a:solidFill>
                  <a:srgbClr val="001F5F"/>
                </a:solidFill>
                <a:latin typeface="Cambria"/>
                <a:cs typeface="Cambria"/>
              </a:rPr>
              <a:t>исключением</a:t>
            </a:r>
            <a:r>
              <a:rPr sz="2400" b="1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340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2400" b="1" spc="2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7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2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204" dirty="0">
                <a:solidFill>
                  <a:srgbClr val="001F5F"/>
                </a:solidFill>
                <a:latin typeface="Cambria"/>
                <a:cs typeface="Cambria"/>
              </a:rPr>
              <a:t>иностранным</a:t>
            </a:r>
            <a:r>
              <a:rPr sz="2400" b="1" spc="2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50" dirty="0">
                <a:solidFill>
                  <a:srgbClr val="001F5F"/>
                </a:solidFill>
                <a:latin typeface="Cambria"/>
                <a:cs typeface="Cambria"/>
              </a:rPr>
              <a:t>языкам)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19015" y="374904"/>
            <a:ext cx="4204716" cy="89916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58410" y="476834"/>
            <a:ext cx="3698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20035" algn="l"/>
              </a:tabLst>
            </a:pPr>
            <a:r>
              <a:rPr sz="3200" spc="220" dirty="0"/>
              <a:t>Проведение	</a:t>
            </a:r>
            <a:r>
              <a:rPr sz="3200" spc="455" dirty="0"/>
              <a:t>ЕГЭ</a:t>
            </a:r>
            <a:endParaRPr sz="320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6358127" cy="498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84289"/>
            <a:ext cx="1249552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9207" y="0"/>
            <a:ext cx="4812792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88122" y="20828"/>
            <a:ext cx="4528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15" dirty="0"/>
              <a:t>Сроки</a:t>
            </a:r>
            <a:r>
              <a:rPr spc="335" dirty="0"/>
              <a:t> </a:t>
            </a:r>
            <a:r>
              <a:rPr spc="185" dirty="0"/>
              <a:t>проведения</a:t>
            </a:r>
            <a:r>
              <a:rPr spc="335" dirty="0"/>
              <a:t> </a:t>
            </a:r>
            <a:r>
              <a:rPr spc="390" dirty="0"/>
              <a:t>ЕГЭ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0448" y="3971544"/>
            <a:ext cx="4361688" cy="9357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58592" y="4047235"/>
            <a:ext cx="35661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100"/>
              </a:spcBef>
            </a:pPr>
            <a:r>
              <a:rPr sz="2000" b="1" spc="135" dirty="0">
                <a:solidFill>
                  <a:srgbClr val="001F5F"/>
                </a:solidFill>
                <a:latin typeface="Cambria"/>
                <a:cs typeface="Cambria"/>
              </a:rPr>
              <a:t>Дополнительный</a:t>
            </a:r>
            <a:r>
              <a:rPr sz="2000" b="1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30" dirty="0">
                <a:solidFill>
                  <a:srgbClr val="001F5F"/>
                </a:solidFill>
                <a:latin typeface="Cambria"/>
                <a:cs typeface="Cambria"/>
              </a:rPr>
              <a:t>период </a:t>
            </a:r>
            <a:r>
              <a:rPr sz="2000" b="1" spc="-4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35" dirty="0">
                <a:solidFill>
                  <a:srgbClr val="990000"/>
                </a:solidFill>
                <a:latin typeface="Cambria"/>
                <a:cs typeface="Cambria"/>
              </a:rPr>
              <a:t>4</a:t>
            </a:r>
            <a:r>
              <a:rPr sz="2000" b="1" spc="22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45" dirty="0">
                <a:solidFill>
                  <a:srgbClr val="990000"/>
                </a:solidFill>
                <a:latin typeface="Cambria"/>
                <a:cs typeface="Cambria"/>
              </a:rPr>
              <a:t>сентября</a:t>
            </a:r>
            <a:r>
              <a:rPr sz="2000" b="1" spc="20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Cambria"/>
                <a:cs typeface="Cambria"/>
              </a:rPr>
              <a:t>–</a:t>
            </a:r>
            <a:r>
              <a:rPr sz="2000" b="1" spc="21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35" dirty="0">
                <a:solidFill>
                  <a:srgbClr val="990000"/>
                </a:solidFill>
                <a:latin typeface="Cambria"/>
                <a:cs typeface="Cambria"/>
              </a:rPr>
              <a:t>23</a:t>
            </a:r>
            <a:r>
              <a:rPr sz="2000" b="1" spc="22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45" dirty="0">
                <a:solidFill>
                  <a:srgbClr val="990000"/>
                </a:solidFill>
                <a:latin typeface="Cambria"/>
                <a:cs typeface="Cambria"/>
              </a:rPr>
              <a:t>сентября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1239" y="2247900"/>
            <a:ext cx="4361688" cy="9570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44342" y="2343657"/>
            <a:ext cx="24745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9380" marR="5080" indent="-106680">
              <a:lnSpc>
                <a:spcPct val="100000"/>
              </a:lnSpc>
              <a:spcBef>
                <a:spcPts val="105"/>
              </a:spcBef>
            </a:pPr>
            <a:r>
              <a:rPr sz="2000" b="1" spc="160" dirty="0">
                <a:solidFill>
                  <a:srgbClr val="001F5F"/>
                </a:solidFill>
                <a:latin typeface="Cambria"/>
                <a:cs typeface="Cambria"/>
              </a:rPr>
              <a:t>Основной </a:t>
            </a:r>
            <a:r>
              <a:rPr sz="2000" b="1" spc="130" dirty="0">
                <a:solidFill>
                  <a:srgbClr val="001F5F"/>
                </a:solidFill>
                <a:latin typeface="Cambria"/>
                <a:cs typeface="Cambria"/>
              </a:rPr>
              <a:t>период </a:t>
            </a:r>
            <a:r>
              <a:rPr sz="2000" b="1" spc="-4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35" dirty="0">
                <a:solidFill>
                  <a:srgbClr val="990000"/>
                </a:solidFill>
                <a:latin typeface="Cambria"/>
                <a:cs typeface="Cambria"/>
              </a:rPr>
              <a:t>23</a:t>
            </a:r>
            <a:r>
              <a:rPr sz="2000" b="1" spc="22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80" dirty="0">
                <a:solidFill>
                  <a:srgbClr val="990000"/>
                </a:solidFill>
                <a:latin typeface="Cambria"/>
                <a:cs typeface="Cambria"/>
              </a:rPr>
              <a:t>мая</a:t>
            </a:r>
            <a:r>
              <a:rPr sz="2000" b="1" spc="21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Cambria"/>
                <a:cs typeface="Cambria"/>
              </a:rPr>
              <a:t>–</a:t>
            </a:r>
            <a:r>
              <a:rPr sz="2000" b="1" spc="22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35" dirty="0">
                <a:solidFill>
                  <a:srgbClr val="990000"/>
                </a:solidFill>
                <a:latin typeface="Cambria"/>
                <a:cs typeface="Cambria"/>
              </a:rPr>
              <a:t>1</a:t>
            </a:r>
            <a:r>
              <a:rPr sz="2000" b="1" spc="21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40" dirty="0">
                <a:solidFill>
                  <a:srgbClr val="990000"/>
                </a:solidFill>
                <a:latin typeface="Cambria"/>
                <a:cs typeface="Cambria"/>
              </a:rPr>
              <a:t>июля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02436" y="304800"/>
            <a:ext cx="5461000" cy="1897380"/>
            <a:chOff x="1202436" y="304800"/>
            <a:chExt cx="5461000" cy="18973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1239" y="1245108"/>
              <a:ext cx="4361688" cy="9570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2436" y="304800"/>
              <a:ext cx="2612136" cy="10119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1380" y="562356"/>
              <a:ext cx="2639568" cy="5852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6756" y="934212"/>
              <a:ext cx="2063495" cy="8229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474469" y="421894"/>
            <a:ext cx="4486275" cy="155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u="heavy" spc="3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ПРОЕКТ</a:t>
            </a:r>
            <a:r>
              <a:rPr sz="3600" b="1" i="1" spc="-1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i="1" spc="204" dirty="0">
                <a:solidFill>
                  <a:srgbClr val="001F5F"/>
                </a:solidFill>
                <a:latin typeface="Cambria"/>
                <a:cs typeface="Cambria"/>
              </a:rPr>
              <a:t>расписания</a:t>
            </a:r>
            <a:r>
              <a:rPr sz="2000" b="1" i="1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i="1" spc="280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endParaRPr sz="2000">
              <a:latin typeface="Cambria"/>
              <a:cs typeface="Cambria"/>
            </a:endParaRPr>
          </a:p>
          <a:p>
            <a:pPr marL="1543685" marR="5080" indent="121920">
              <a:lnSpc>
                <a:spcPct val="100000"/>
              </a:lnSpc>
              <a:spcBef>
                <a:spcPts val="2915"/>
              </a:spcBef>
            </a:pPr>
            <a:r>
              <a:rPr sz="2000" b="1" spc="170" dirty="0">
                <a:solidFill>
                  <a:srgbClr val="001F5F"/>
                </a:solidFill>
                <a:latin typeface="Cambria"/>
                <a:cs typeface="Cambria"/>
              </a:rPr>
              <a:t>Досрочный </a:t>
            </a:r>
            <a:r>
              <a:rPr sz="2000" b="1" spc="130" dirty="0">
                <a:solidFill>
                  <a:srgbClr val="001F5F"/>
                </a:solidFill>
                <a:latin typeface="Cambria"/>
                <a:cs typeface="Cambria"/>
              </a:rPr>
              <a:t>период </a:t>
            </a:r>
            <a:r>
              <a:rPr sz="2000" b="1" spc="1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35" dirty="0">
                <a:solidFill>
                  <a:srgbClr val="990000"/>
                </a:solidFill>
                <a:latin typeface="Cambria"/>
                <a:cs typeface="Cambria"/>
              </a:rPr>
              <a:t>22</a:t>
            </a:r>
            <a:r>
              <a:rPr sz="2000" b="1" spc="21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65" dirty="0">
                <a:solidFill>
                  <a:srgbClr val="990000"/>
                </a:solidFill>
                <a:latin typeface="Cambria"/>
                <a:cs typeface="Cambria"/>
              </a:rPr>
              <a:t>марта</a:t>
            </a:r>
            <a:r>
              <a:rPr sz="2000" b="1" spc="19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Cambria"/>
                <a:cs typeface="Cambria"/>
              </a:rPr>
              <a:t>–</a:t>
            </a:r>
            <a:r>
              <a:rPr sz="2000" b="1" spc="21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35" dirty="0">
                <a:solidFill>
                  <a:srgbClr val="990000"/>
                </a:solidFill>
                <a:latin typeface="Cambria"/>
                <a:cs typeface="Cambria"/>
              </a:rPr>
              <a:t>22</a:t>
            </a:r>
            <a:r>
              <a:rPr sz="2000" b="1" spc="21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90" dirty="0">
                <a:solidFill>
                  <a:srgbClr val="990000"/>
                </a:solidFill>
                <a:latin typeface="Cambria"/>
                <a:cs typeface="Cambria"/>
              </a:rPr>
              <a:t>апреля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65630" y="5586780"/>
            <a:ext cx="10494645" cy="907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95"/>
              </a:spcBef>
            </a:pPr>
            <a:r>
              <a:rPr sz="1600" b="1" i="1" u="sng" spc="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Проект</a:t>
            </a:r>
            <a:r>
              <a:rPr sz="1600" b="1" i="1" spc="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Приказа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Министерства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просвещения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 РФ</a:t>
            </a: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 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Федеральной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службы</a:t>
            </a:r>
            <a:r>
              <a:rPr sz="1400" i="1" spc="1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по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 надзору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45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 сфере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75" dirty="0">
                <a:solidFill>
                  <a:srgbClr val="006FC0"/>
                </a:solidFill>
                <a:latin typeface="Cambria"/>
                <a:cs typeface="Cambria"/>
              </a:rPr>
              <a:t>образования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 </a:t>
            </a:r>
            <a:r>
              <a:rPr sz="1400" i="1" spc="130" dirty="0">
                <a:solidFill>
                  <a:srgbClr val="006FC0"/>
                </a:solidFill>
                <a:latin typeface="Cambria"/>
                <a:cs typeface="Cambria"/>
              </a:rPr>
              <a:t>науки</a:t>
            </a:r>
            <a:endParaRPr sz="1400">
              <a:latin typeface="Cambria"/>
              <a:cs typeface="Cambria"/>
            </a:endParaRPr>
          </a:p>
          <a:p>
            <a:pPr marL="93345" marR="85725" indent="1270" algn="ctr">
              <a:lnSpc>
                <a:spcPts val="1680"/>
              </a:lnSpc>
              <a:spcBef>
                <a:spcPts val="50"/>
              </a:spcBef>
            </a:pPr>
            <a:r>
              <a:rPr sz="1400" i="1" spc="5" dirty="0">
                <a:solidFill>
                  <a:srgbClr val="006FC0"/>
                </a:solidFill>
                <a:latin typeface="Cambria"/>
                <a:cs typeface="Cambria"/>
              </a:rPr>
              <a:t>«Об</a:t>
            </a:r>
            <a:r>
              <a:rPr sz="1400" i="1" spc="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утверждении </a:t>
            </a:r>
            <a:r>
              <a:rPr sz="1400" i="1" spc="60" dirty="0">
                <a:solidFill>
                  <a:srgbClr val="006FC0"/>
                </a:solidFill>
                <a:latin typeface="Cambria"/>
                <a:cs typeface="Cambria"/>
              </a:rPr>
              <a:t>единого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расписания 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 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продолжительности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проведения </a:t>
            </a:r>
            <a:r>
              <a:rPr sz="1400" i="1" spc="60" dirty="0">
                <a:solidFill>
                  <a:srgbClr val="006FC0"/>
                </a:solidFill>
                <a:latin typeface="Cambria"/>
                <a:cs typeface="Cambria"/>
              </a:rPr>
              <a:t>единого </a:t>
            </a:r>
            <a:r>
              <a:rPr sz="1400" i="1" spc="65" dirty="0">
                <a:solidFill>
                  <a:srgbClr val="006FC0"/>
                </a:solidFill>
                <a:latin typeface="Cambria"/>
                <a:cs typeface="Cambria"/>
              </a:rPr>
              <a:t>государственного 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экзамена 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по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каждому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 учебному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предмету,</a:t>
            </a:r>
            <a:r>
              <a:rPr sz="1400" i="1" spc="1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требований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45" dirty="0">
                <a:solidFill>
                  <a:srgbClr val="006FC0"/>
                </a:solidFill>
                <a:latin typeface="Cambria"/>
                <a:cs typeface="Cambria"/>
              </a:rPr>
              <a:t>к</a:t>
            </a:r>
            <a:r>
              <a:rPr sz="1400" i="1" spc="1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использованию</a:t>
            </a:r>
            <a:r>
              <a:rPr sz="1400" i="1" spc="75" dirty="0">
                <a:solidFill>
                  <a:srgbClr val="006FC0"/>
                </a:solidFill>
                <a:latin typeface="Cambria"/>
                <a:cs typeface="Cambria"/>
              </a:rPr>
              <a:t> средств</a:t>
            </a:r>
            <a:r>
              <a:rPr sz="1400" i="1" spc="1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обучения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воспитания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 при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35" dirty="0">
                <a:solidFill>
                  <a:srgbClr val="006FC0"/>
                </a:solidFill>
                <a:latin typeface="Cambria"/>
                <a:cs typeface="Cambria"/>
              </a:rPr>
              <a:t>его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проведении</a:t>
            </a:r>
            <a:r>
              <a:rPr sz="1400" i="1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45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endParaRPr sz="1400">
              <a:latin typeface="Cambria"/>
              <a:cs typeface="Cambria"/>
            </a:endParaRPr>
          </a:p>
          <a:p>
            <a:pPr marL="4445" algn="ctr">
              <a:lnSpc>
                <a:spcPts val="1625"/>
              </a:lnSpc>
            </a:pPr>
            <a:r>
              <a:rPr sz="1400" i="1" spc="130" dirty="0">
                <a:solidFill>
                  <a:srgbClr val="006FC0"/>
                </a:solidFill>
                <a:latin typeface="Cambria"/>
                <a:cs typeface="Cambria"/>
              </a:rPr>
              <a:t>2024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dirty="0">
                <a:solidFill>
                  <a:srgbClr val="006FC0"/>
                </a:solidFill>
                <a:latin typeface="Cambria"/>
                <a:cs typeface="Cambria"/>
              </a:rPr>
              <a:t>году»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45" dirty="0">
                <a:solidFill>
                  <a:srgbClr val="006FC0"/>
                </a:solidFill>
                <a:latin typeface="Cambria"/>
                <a:cs typeface="Cambria"/>
              </a:rPr>
              <a:t>(подготовлен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Минпросвещения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45" dirty="0">
                <a:solidFill>
                  <a:srgbClr val="006FC0"/>
                </a:solidFill>
                <a:latin typeface="Cambria"/>
                <a:cs typeface="Cambria"/>
              </a:rPr>
              <a:t>России)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1432" y="4856988"/>
            <a:ext cx="4479036" cy="63093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950847" y="4932045"/>
            <a:ext cx="36785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15" dirty="0">
                <a:solidFill>
                  <a:srgbClr val="C00000"/>
                </a:solidFill>
                <a:latin typeface="Cambria"/>
                <a:cs typeface="Cambria"/>
              </a:rPr>
              <a:t>ВОЗМОЖНЫ</a:t>
            </a:r>
            <a:r>
              <a:rPr sz="2000" b="1" spc="1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225" dirty="0">
                <a:solidFill>
                  <a:srgbClr val="C00000"/>
                </a:solidFill>
                <a:latin typeface="Cambria"/>
                <a:cs typeface="Cambria"/>
              </a:rPr>
              <a:t>ИЗМЕНЕНИЯ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90129" y="1227582"/>
            <a:ext cx="39185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001F5F"/>
                </a:solidFill>
                <a:latin typeface="Cambria"/>
                <a:cs typeface="Cambria"/>
              </a:rPr>
              <a:t>Участвуют</a:t>
            </a:r>
            <a:r>
              <a:rPr sz="1800" spc="1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14" dirty="0">
                <a:solidFill>
                  <a:srgbClr val="001F5F"/>
                </a:solidFill>
                <a:latin typeface="Cambria"/>
                <a:cs typeface="Cambria"/>
              </a:rPr>
              <a:t>выпускники</a:t>
            </a:r>
            <a:r>
              <a:rPr sz="18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1F5F"/>
                </a:solidFill>
                <a:latin typeface="Cambria"/>
                <a:cs typeface="Cambria"/>
              </a:rPr>
              <a:t>текущего </a:t>
            </a:r>
            <a:r>
              <a:rPr sz="1800" spc="-3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года, обучающиеся </a:t>
            </a:r>
            <a:r>
              <a:rPr sz="1800" spc="260" dirty="0">
                <a:solidFill>
                  <a:srgbClr val="001F5F"/>
                </a:solidFill>
                <a:latin typeface="Cambria"/>
                <a:cs typeface="Cambria"/>
              </a:rPr>
              <a:t>СПО 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8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1800" spc="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желанию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26171" y="2291029"/>
            <a:ext cx="39198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001F5F"/>
                </a:solidFill>
                <a:latin typeface="Cambria"/>
                <a:cs typeface="Cambria"/>
              </a:rPr>
              <a:t>Участвуют</a:t>
            </a:r>
            <a:r>
              <a:rPr sz="18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14" dirty="0">
                <a:solidFill>
                  <a:srgbClr val="001F5F"/>
                </a:solidFill>
                <a:latin typeface="Cambria"/>
                <a:cs typeface="Cambria"/>
              </a:rPr>
              <a:t>выпускники</a:t>
            </a:r>
            <a:r>
              <a:rPr sz="18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года,</a:t>
            </a:r>
            <a:r>
              <a:rPr sz="18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обучающиеся</a:t>
            </a:r>
            <a:r>
              <a:rPr sz="18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245" dirty="0">
                <a:solidFill>
                  <a:srgbClr val="001F5F"/>
                </a:solidFill>
                <a:latin typeface="Cambria"/>
                <a:cs typeface="Cambria"/>
              </a:rPr>
              <a:t>СПО.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0995" y="3205734"/>
            <a:ext cx="44462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200" dirty="0">
                <a:solidFill>
                  <a:srgbClr val="FF0000"/>
                </a:solidFill>
                <a:latin typeface="Cambria"/>
                <a:cs typeface="Cambria"/>
              </a:rPr>
              <a:t>Выпускники</a:t>
            </a:r>
            <a:r>
              <a:rPr sz="2400" b="1" spc="2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60" dirty="0">
                <a:solidFill>
                  <a:srgbClr val="FF0000"/>
                </a:solidFill>
                <a:latin typeface="Cambria"/>
                <a:cs typeface="Cambria"/>
              </a:rPr>
              <a:t>прошлых</a:t>
            </a:r>
            <a:r>
              <a:rPr sz="2400" b="1" spc="2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05" dirty="0">
                <a:solidFill>
                  <a:srgbClr val="FF0000"/>
                </a:solidFill>
                <a:latin typeface="Cambria"/>
                <a:cs typeface="Cambria"/>
              </a:rPr>
              <a:t>лет </a:t>
            </a:r>
            <a:r>
              <a:rPr sz="2400" b="1" spc="-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235" dirty="0">
                <a:solidFill>
                  <a:srgbClr val="FF0000"/>
                </a:solidFill>
                <a:latin typeface="Cambria"/>
                <a:cs typeface="Cambria"/>
              </a:rPr>
              <a:t>участвуют</a:t>
            </a:r>
            <a:r>
              <a:rPr sz="2400" b="1" spc="2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215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sz="2400" b="1" spc="2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340" dirty="0">
                <a:solidFill>
                  <a:srgbClr val="FF0000"/>
                </a:solidFill>
                <a:latin typeface="Cambria"/>
                <a:cs typeface="Cambria"/>
              </a:rPr>
              <a:t>ЕГЭ</a:t>
            </a:r>
            <a:r>
              <a:rPr sz="2400" b="1" spc="2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215" dirty="0">
                <a:solidFill>
                  <a:srgbClr val="FF0000"/>
                </a:solidFill>
                <a:latin typeface="Cambria"/>
                <a:cs typeface="Cambria"/>
              </a:rPr>
              <a:t>в </a:t>
            </a:r>
            <a:r>
              <a:rPr sz="2400" b="1" spc="2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50" dirty="0">
                <a:solidFill>
                  <a:srgbClr val="FF0000"/>
                </a:solidFill>
                <a:latin typeface="Cambria"/>
                <a:cs typeface="Cambria"/>
              </a:rPr>
              <a:t>резервные</a:t>
            </a:r>
            <a:r>
              <a:rPr sz="2400" b="1" spc="2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60" dirty="0">
                <a:solidFill>
                  <a:srgbClr val="FF0000"/>
                </a:solidFill>
                <a:latin typeface="Cambria"/>
                <a:cs typeface="Cambria"/>
              </a:rPr>
              <a:t>сроки </a:t>
            </a:r>
            <a:r>
              <a:rPr sz="2400" b="1" spc="165" dirty="0">
                <a:solidFill>
                  <a:srgbClr val="FF0000"/>
                </a:solidFill>
                <a:latin typeface="Cambria"/>
                <a:cs typeface="Cambria"/>
              </a:rPr>
              <a:t> основного</a:t>
            </a:r>
            <a:r>
              <a:rPr sz="2400" b="1" spc="25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45" dirty="0">
                <a:solidFill>
                  <a:srgbClr val="FF0000"/>
                </a:solidFill>
                <a:latin typeface="Cambria"/>
                <a:cs typeface="Cambria"/>
              </a:rPr>
              <a:t>периода</a:t>
            </a:r>
            <a:endParaRPr sz="2400">
              <a:latin typeface="Cambria"/>
              <a:cs typeface="Cambria"/>
            </a:endParaRPr>
          </a:p>
          <a:p>
            <a:pPr marL="3810" algn="ctr">
              <a:lnSpc>
                <a:spcPct val="100000"/>
              </a:lnSpc>
            </a:pPr>
            <a:r>
              <a:rPr sz="2000" b="1" i="1" spc="114" dirty="0">
                <a:solidFill>
                  <a:srgbClr val="FF0000"/>
                </a:solidFill>
                <a:latin typeface="Cambria"/>
                <a:cs typeface="Cambria"/>
              </a:rPr>
              <a:t>(п.51</a:t>
            </a:r>
            <a:r>
              <a:rPr sz="2000" b="1" i="1" spc="1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i="1" spc="150" dirty="0">
                <a:solidFill>
                  <a:srgbClr val="FF0000"/>
                </a:solidFill>
                <a:latin typeface="Cambria"/>
                <a:cs typeface="Cambria"/>
              </a:rPr>
              <a:t>Порядка)</a:t>
            </a:r>
            <a:r>
              <a:rPr sz="2400" b="1" spc="150" dirty="0">
                <a:solidFill>
                  <a:srgbClr val="FF0000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71015" y="1423161"/>
            <a:ext cx="6132195" cy="3491865"/>
            <a:chOff x="1371015" y="1423161"/>
            <a:chExt cx="6132195" cy="349186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67524" y="1423161"/>
              <a:ext cx="635126" cy="48704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67524" y="2426334"/>
              <a:ext cx="635126" cy="4869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60400" y="3514344"/>
              <a:ext cx="592899" cy="140017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1015" y="3870096"/>
              <a:ext cx="374218" cy="883767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1"/>
            <a:ext cx="6358127" cy="472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0"/>
            <a:ext cx="1365630" cy="1145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5954" y="3757041"/>
            <a:ext cx="745553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215" marR="822325" indent="158115" algn="just">
              <a:lnSpc>
                <a:spcPct val="100000"/>
              </a:lnSpc>
              <a:spcBef>
                <a:spcPts val="100"/>
              </a:spcBef>
            </a:pPr>
            <a:r>
              <a:rPr sz="2400" b="1" spc="155" dirty="0">
                <a:solidFill>
                  <a:srgbClr val="FF0000"/>
                </a:solidFill>
                <a:latin typeface="Cambria"/>
                <a:cs typeface="Cambria"/>
              </a:rPr>
              <a:t>Положительные </a:t>
            </a:r>
            <a:r>
              <a:rPr sz="2400" b="1" spc="160" dirty="0">
                <a:solidFill>
                  <a:srgbClr val="FF0000"/>
                </a:solidFill>
                <a:latin typeface="Cambria"/>
                <a:cs typeface="Cambria"/>
              </a:rPr>
              <a:t>результаты </a:t>
            </a:r>
            <a:r>
              <a:rPr sz="2400" spc="160" dirty="0">
                <a:solidFill>
                  <a:srgbClr val="001F5F"/>
                </a:solidFill>
                <a:latin typeface="Cambria"/>
                <a:cs typeface="Cambria"/>
              </a:rPr>
              <a:t>ГИА </a:t>
            </a:r>
            <a:r>
              <a:rPr sz="24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30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2400" b="1" spc="210" dirty="0">
                <a:solidFill>
                  <a:srgbClr val="FF0000"/>
                </a:solidFill>
                <a:latin typeface="Cambria"/>
                <a:cs typeface="Cambria"/>
              </a:rPr>
              <a:t>русскому </a:t>
            </a:r>
            <a:r>
              <a:rPr sz="2400" b="1" spc="195" dirty="0">
                <a:solidFill>
                  <a:srgbClr val="FF0000"/>
                </a:solidFill>
                <a:latin typeface="Cambria"/>
                <a:cs typeface="Cambria"/>
              </a:rPr>
              <a:t>языку </a:t>
            </a:r>
            <a:r>
              <a:rPr sz="2400" b="1" spc="165" dirty="0">
                <a:solidFill>
                  <a:srgbClr val="FF0000"/>
                </a:solidFill>
                <a:latin typeface="Cambria"/>
                <a:cs typeface="Cambria"/>
              </a:rPr>
              <a:t>и </a:t>
            </a:r>
            <a:r>
              <a:rPr sz="2400" b="1" spc="204" dirty="0">
                <a:solidFill>
                  <a:srgbClr val="FF0000"/>
                </a:solidFill>
                <a:latin typeface="Cambria"/>
                <a:cs typeface="Cambria"/>
              </a:rPr>
              <a:t>математике </a:t>
            </a:r>
            <a:r>
              <a:rPr sz="2400" b="1" spc="2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001F5F"/>
                </a:solidFill>
                <a:latin typeface="Cambria"/>
                <a:cs typeface="Cambria"/>
              </a:rPr>
              <a:t>(преодоление</a:t>
            </a:r>
            <a:r>
              <a:rPr sz="2400" spc="2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14" dirty="0">
                <a:solidFill>
                  <a:srgbClr val="001F5F"/>
                </a:solidFill>
                <a:latin typeface="Cambria"/>
                <a:cs typeface="Cambria"/>
              </a:rPr>
              <a:t>минимальной</a:t>
            </a:r>
            <a:r>
              <a:rPr sz="2400" spc="2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65" dirty="0">
                <a:solidFill>
                  <a:srgbClr val="001F5F"/>
                </a:solidFill>
                <a:latin typeface="Cambria"/>
                <a:cs typeface="Cambria"/>
              </a:rPr>
              <a:t>границы,</a:t>
            </a:r>
            <a:endParaRPr sz="2400">
              <a:latin typeface="Cambria"/>
              <a:cs typeface="Cambria"/>
            </a:endParaRPr>
          </a:p>
          <a:p>
            <a:pPr marL="12065" marR="5080" indent="635" algn="ctr">
              <a:lnSpc>
                <a:spcPct val="100000"/>
              </a:lnSpc>
            </a:pPr>
            <a:r>
              <a:rPr sz="2400" spc="125" dirty="0">
                <a:solidFill>
                  <a:srgbClr val="001F5F"/>
                </a:solidFill>
                <a:latin typeface="Cambria"/>
                <a:cs typeface="Cambria"/>
              </a:rPr>
              <a:t>устанавливаемой</a:t>
            </a:r>
            <a:r>
              <a:rPr sz="2400" spc="2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14" dirty="0">
                <a:solidFill>
                  <a:srgbClr val="001F5F"/>
                </a:solidFill>
                <a:latin typeface="Cambria"/>
                <a:cs typeface="Cambria"/>
              </a:rPr>
              <a:t>ежегодно</a:t>
            </a:r>
            <a:r>
              <a:rPr sz="2400" spc="2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00" dirty="0">
                <a:solidFill>
                  <a:srgbClr val="001F5F"/>
                </a:solidFill>
                <a:latin typeface="Cambria"/>
                <a:cs typeface="Cambria"/>
              </a:rPr>
              <a:t>Росообрнадзором), </a:t>
            </a:r>
            <a:r>
              <a:rPr sz="2400" spc="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14" dirty="0">
                <a:solidFill>
                  <a:srgbClr val="001F5F"/>
                </a:solidFill>
                <a:latin typeface="Cambria"/>
                <a:cs typeface="Cambria"/>
              </a:rPr>
              <a:t>являются</a:t>
            </a:r>
            <a:r>
              <a:rPr sz="24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80" dirty="0">
                <a:solidFill>
                  <a:srgbClr val="FF0000"/>
                </a:solidFill>
                <a:latin typeface="Cambria"/>
                <a:cs typeface="Cambria"/>
              </a:rPr>
              <a:t>основанием</a:t>
            </a:r>
            <a:r>
              <a:rPr sz="2400" b="1" spc="1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60" dirty="0">
                <a:solidFill>
                  <a:srgbClr val="001F5F"/>
                </a:solidFill>
                <a:latin typeface="Cambria"/>
                <a:cs typeface="Cambria"/>
              </a:rPr>
              <a:t>выдачи</a:t>
            </a:r>
            <a:r>
              <a:rPr sz="24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50" dirty="0">
                <a:solidFill>
                  <a:srgbClr val="001F5F"/>
                </a:solidFill>
                <a:latin typeface="Cambria"/>
                <a:cs typeface="Cambria"/>
              </a:rPr>
              <a:t>выпускнику </a:t>
            </a:r>
            <a:r>
              <a:rPr sz="2400" spc="-50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200" dirty="0">
                <a:solidFill>
                  <a:srgbClr val="FF0000"/>
                </a:solidFill>
                <a:latin typeface="Cambria"/>
                <a:cs typeface="Cambria"/>
              </a:rPr>
              <a:t>аттестата</a:t>
            </a:r>
            <a:r>
              <a:rPr sz="2400" b="1" spc="25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20" dirty="0">
                <a:solidFill>
                  <a:srgbClr val="FF0000"/>
                </a:solidFill>
                <a:latin typeface="Cambria"/>
                <a:cs typeface="Cambria"/>
              </a:rPr>
              <a:t>о</a:t>
            </a:r>
            <a:r>
              <a:rPr sz="2400" b="1" spc="2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среднем</a:t>
            </a:r>
            <a:r>
              <a:rPr sz="2400" b="1" spc="2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95" dirty="0">
                <a:solidFill>
                  <a:srgbClr val="FF0000"/>
                </a:solidFill>
                <a:latin typeface="Cambria"/>
                <a:cs typeface="Cambria"/>
              </a:rPr>
              <a:t>общем</a:t>
            </a:r>
            <a:r>
              <a:rPr sz="2400" b="1" spc="2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35" dirty="0">
                <a:solidFill>
                  <a:srgbClr val="FF0000"/>
                </a:solidFill>
                <a:latin typeface="Cambria"/>
                <a:cs typeface="Cambria"/>
              </a:rPr>
              <a:t>образовании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320" y="416051"/>
            <a:ext cx="7917180" cy="7894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82887" y="627323"/>
            <a:ext cx="7472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12110" algn="l"/>
              </a:tabLst>
            </a:pPr>
            <a:r>
              <a:rPr spc="180" dirty="0"/>
              <a:t>Обязательные	</a:t>
            </a:r>
            <a:r>
              <a:rPr spc="225" dirty="0"/>
              <a:t>экзамены</a:t>
            </a:r>
            <a:r>
              <a:rPr spc="365" dirty="0"/>
              <a:t> </a:t>
            </a:r>
            <a:r>
              <a:rPr spc="250" dirty="0"/>
              <a:t>в</a:t>
            </a:r>
            <a:r>
              <a:rPr spc="325" dirty="0"/>
              <a:t> </a:t>
            </a:r>
            <a:r>
              <a:rPr spc="215" dirty="0"/>
              <a:t>форме</a:t>
            </a:r>
            <a:r>
              <a:rPr spc="360" dirty="0"/>
              <a:t> </a:t>
            </a:r>
            <a:r>
              <a:rPr spc="390" dirty="0"/>
              <a:t>ЕГЭ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5851" y="1211580"/>
            <a:ext cx="7156704" cy="9707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78122" y="1435988"/>
            <a:ext cx="4852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80" dirty="0">
                <a:solidFill>
                  <a:srgbClr val="001F5F"/>
                </a:solidFill>
                <a:latin typeface="Cambria"/>
                <a:cs typeface="Cambria"/>
              </a:rPr>
              <a:t>Обязательные</a:t>
            </a:r>
            <a:r>
              <a:rPr sz="2800" b="1" spc="3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225" dirty="0">
                <a:solidFill>
                  <a:srgbClr val="001F5F"/>
                </a:solidFill>
                <a:latin typeface="Cambria"/>
                <a:cs typeface="Cambria"/>
              </a:rPr>
              <a:t>экзамены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5851" y="2203704"/>
            <a:ext cx="3581400" cy="10393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35222" y="2533269"/>
            <a:ext cx="19621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60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000" b="1" spc="1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60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99632" y="2203704"/>
            <a:ext cx="3582923" cy="103936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387210" y="2280398"/>
            <a:ext cx="3291840" cy="7626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680"/>
              </a:spcBef>
            </a:pPr>
            <a:r>
              <a:rPr sz="2000" b="1" spc="155" dirty="0">
                <a:solidFill>
                  <a:srgbClr val="001F5F"/>
                </a:solidFill>
                <a:latin typeface="Cambria"/>
                <a:cs typeface="Cambria"/>
              </a:rPr>
              <a:t>Математика: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900" b="1" spc="105" dirty="0">
                <a:solidFill>
                  <a:srgbClr val="001F5F"/>
                </a:solidFill>
                <a:latin typeface="Cambria"/>
                <a:cs typeface="Cambria"/>
              </a:rPr>
              <a:t>базовая</a:t>
            </a:r>
            <a:r>
              <a:rPr sz="1900" b="1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i="1" spc="145" dirty="0">
                <a:solidFill>
                  <a:srgbClr val="FF0000"/>
                </a:solidFill>
                <a:latin typeface="Cambria"/>
                <a:cs typeface="Cambria"/>
              </a:rPr>
              <a:t>или</a:t>
            </a:r>
            <a:r>
              <a:rPr sz="1900" b="1" i="1" spc="2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00" b="1" spc="110" dirty="0">
                <a:solidFill>
                  <a:srgbClr val="001F5F"/>
                </a:solidFill>
                <a:latin typeface="Cambria"/>
                <a:cs typeface="Cambria"/>
              </a:rPr>
              <a:t>профильная</a:t>
            </a:r>
            <a:endParaRPr sz="190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25851" y="3037332"/>
            <a:ext cx="7156704" cy="81076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6358127" cy="697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30480" y="288797"/>
            <a:ext cx="1524000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1488" y="327659"/>
            <a:ext cx="7237475" cy="7894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9514" y="416813"/>
            <a:ext cx="6793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54" dirty="0"/>
              <a:t>Экзамены</a:t>
            </a:r>
            <a:r>
              <a:rPr spc="375" dirty="0"/>
              <a:t> </a:t>
            </a:r>
            <a:r>
              <a:rPr spc="200" dirty="0"/>
              <a:t>по</a:t>
            </a:r>
            <a:r>
              <a:rPr spc="340" dirty="0"/>
              <a:t> </a:t>
            </a:r>
            <a:r>
              <a:rPr spc="204" dirty="0"/>
              <a:t>выбору</a:t>
            </a:r>
            <a:r>
              <a:rPr spc="350" dirty="0"/>
              <a:t> </a:t>
            </a:r>
            <a:r>
              <a:rPr spc="250" dirty="0"/>
              <a:t>в</a:t>
            </a:r>
            <a:r>
              <a:rPr spc="330" dirty="0"/>
              <a:t> </a:t>
            </a:r>
            <a:r>
              <a:rPr spc="220" dirty="0"/>
              <a:t>форме</a:t>
            </a:r>
            <a:r>
              <a:rPr spc="375" dirty="0"/>
              <a:t> </a:t>
            </a:r>
            <a:r>
              <a:rPr spc="390" dirty="0"/>
              <a:t>ЕГЭ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549895" y="1054608"/>
            <a:ext cx="4497705" cy="643255"/>
            <a:chOff x="7549895" y="1054608"/>
            <a:chExt cx="4497705" cy="643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1054608"/>
              <a:ext cx="4497324" cy="643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6279" y="1089660"/>
              <a:ext cx="3052572" cy="60655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93632" y="1148334"/>
            <a:ext cx="26123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60" dirty="0">
                <a:solidFill>
                  <a:srgbClr val="001F5F"/>
                </a:solidFill>
                <a:latin typeface="Cambria"/>
                <a:cs typeface="Cambria"/>
              </a:rPr>
              <a:t>Обществознание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549895" y="1680972"/>
            <a:ext cx="4518660" cy="643255"/>
            <a:chOff x="7549895" y="1680972"/>
            <a:chExt cx="4518660" cy="6432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9895" y="1680972"/>
              <a:ext cx="4518659" cy="6431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24187" y="1716024"/>
              <a:ext cx="1485900" cy="60655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283065" y="1774698"/>
            <a:ext cx="10534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225" dirty="0">
                <a:solidFill>
                  <a:srgbClr val="001F5F"/>
                </a:solidFill>
                <a:latin typeface="Cambria"/>
                <a:cs typeface="Cambria"/>
              </a:rPr>
              <a:t>Химия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549895" y="2307335"/>
            <a:ext cx="4497705" cy="643255"/>
            <a:chOff x="7549895" y="2307335"/>
            <a:chExt cx="4497705" cy="64325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9895" y="2307335"/>
              <a:ext cx="4497324" cy="6431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13875" y="2342387"/>
              <a:ext cx="1891283" cy="60655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071229" y="2400757"/>
            <a:ext cx="1454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40" dirty="0">
                <a:solidFill>
                  <a:srgbClr val="001F5F"/>
                </a:solidFill>
                <a:latin typeface="Cambria"/>
                <a:cs typeface="Cambria"/>
              </a:rPr>
              <a:t>Би</a:t>
            </a:r>
            <a:r>
              <a:rPr sz="2200" b="1" spc="120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200" b="1" spc="65" dirty="0">
                <a:solidFill>
                  <a:srgbClr val="001F5F"/>
                </a:solidFill>
                <a:latin typeface="Cambria"/>
                <a:cs typeface="Cambria"/>
              </a:rPr>
              <a:t>ло</a:t>
            </a:r>
            <a:r>
              <a:rPr sz="2200" b="1" spc="40" dirty="0">
                <a:solidFill>
                  <a:srgbClr val="001F5F"/>
                </a:solidFill>
                <a:latin typeface="Cambria"/>
                <a:cs typeface="Cambria"/>
              </a:rPr>
              <a:t>г</a:t>
            </a:r>
            <a:r>
              <a:rPr sz="2200" b="1" spc="145" dirty="0">
                <a:solidFill>
                  <a:srgbClr val="001F5F"/>
                </a:solidFill>
                <a:latin typeface="Cambria"/>
                <a:cs typeface="Cambria"/>
              </a:rPr>
              <a:t>ия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549895" y="2933700"/>
            <a:ext cx="4497705" cy="643255"/>
            <a:chOff x="7549895" y="2933700"/>
            <a:chExt cx="4497705" cy="64325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49895" y="2933700"/>
              <a:ext cx="4497324" cy="6431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61703" y="2968751"/>
              <a:ext cx="1595627" cy="60655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219438" y="3027679"/>
            <a:ext cx="11633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45" dirty="0">
                <a:solidFill>
                  <a:srgbClr val="001F5F"/>
                </a:solidFill>
                <a:latin typeface="Cambria"/>
                <a:cs typeface="Cambria"/>
              </a:rPr>
              <a:t>Физика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549895" y="3560064"/>
            <a:ext cx="4497705" cy="643255"/>
            <a:chOff x="7549895" y="3560064"/>
            <a:chExt cx="4497705" cy="643255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49895" y="3560064"/>
              <a:ext cx="4497324" cy="6431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43671" y="3595116"/>
              <a:ext cx="3534155" cy="60655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8201025" y="3654044"/>
            <a:ext cx="31972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65" dirty="0">
                <a:solidFill>
                  <a:srgbClr val="001F5F"/>
                </a:solidFill>
                <a:latin typeface="Cambria"/>
                <a:cs typeface="Cambria"/>
              </a:rPr>
              <a:t>Информатика</a:t>
            </a:r>
            <a:r>
              <a:rPr sz="2200" b="1" spc="2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15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200" b="1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195" dirty="0">
                <a:solidFill>
                  <a:srgbClr val="001F5F"/>
                </a:solidFill>
                <a:latin typeface="Cambria"/>
                <a:cs typeface="Cambria"/>
              </a:rPr>
              <a:t>ИКТ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549895" y="4186428"/>
            <a:ext cx="4497705" cy="643255"/>
            <a:chOff x="7549895" y="4186428"/>
            <a:chExt cx="4497705" cy="643255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49895" y="4186428"/>
              <a:ext cx="4497324" cy="6431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80931" y="4221480"/>
              <a:ext cx="1754124" cy="606551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139808" y="4280661"/>
            <a:ext cx="13195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200" dirty="0">
                <a:solidFill>
                  <a:srgbClr val="001F5F"/>
                </a:solidFill>
                <a:latin typeface="Cambria"/>
                <a:cs typeface="Cambria"/>
              </a:rPr>
              <a:t>Ист</a:t>
            </a:r>
            <a:r>
              <a:rPr sz="2200" b="1" spc="18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200" b="1" spc="125" dirty="0">
                <a:solidFill>
                  <a:srgbClr val="001F5F"/>
                </a:solidFill>
                <a:latin typeface="Cambria"/>
                <a:cs typeface="Cambria"/>
              </a:rPr>
              <a:t>рия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549895" y="4812791"/>
            <a:ext cx="4566285" cy="643255"/>
            <a:chOff x="7549895" y="4812791"/>
            <a:chExt cx="4566285" cy="643255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49895" y="4812791"/>
              <a:ext cx="4565904" cy="6431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79763" y="4847843"/>
              <a:ext cx="2229612" cy="60655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8937497" y="4907026"/>
            <a:ext cx="17919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40" dirty="0">
                <a:solidFill>
                  <a:srgbClr val="001F5F"/>
                </a:solidFill>
                <a:latin typeface="Cambria"/>
                <a:cs typeface="Cambria"/>
              </a:rPr>
              <a:t>Литерат</a:t>
            </a:r>
            <a:r>
              <a:rPr sz="2200" b="1" spc="120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200" b="1" spc="85" dirty="0">
                <a:solidFill>
                  <a:srgbClr val="001F5F"/>
                </a:solidFill>
                <a:latin typeface="Cambria"/>
                <a:cs typeface="Cambria"/>
              </a:rPr>
              <a:t>ра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549895" y="5439155"/>
            <a:ext cx="4566285" cy="643255"/>
            <a:chOff x="7549895" y="5439155"/>
            <a:chExt cx="4566285" cy="643255"/>
          </a:xfrm>
        </p:grpSpPr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49895" y="5439155"/>
              <a:ext cx="4565904" cy="64312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49867" y="5474207"/>
              <a:ext cx="2087879" cy="606552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9007602" y="5533440"/>
            <a:ext cx="16516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45" dirty="0">
                <a:solidFill>
                  <a:srgbClr val="001F5F"/>
                </a:solidFill>
                <a:latin typeface="Cambria"/>
                <a:cs typeface="Cambria"/>
              </a:rPr>
              <a:t>География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549895" y="6065520"/>
            <a:ext cx="4540250" cy="643255"/>
            <a:chOff x="7549895" y="6065520"/>
            <a:chExt cx="4540250" cy="643255"/>
          </a:xfrm>
        </p:grpSpPr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49895" y="6065520"/>
              <a:ext cx="4539996" cy="64312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71103" y="6100572"/>
              <a:ext cx="3521963" cy="606552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8228838" y="6160109"/>
            <a:ext cx="3185795" cy="475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sz="2200" b="1" spc="165" dirty="0">
                <a:solidFill>
                  <a:srgbClr val="001F5F"/>
                </a:solidFill>
                <a:latin typeface="Cambria"/>
                <a:cs typeface="Cambria"/>
              </a:rPr>
              <a:t>Иностранные</a:t>
            </a:r>
            <a:r>
              <a:rPr sz="2200" b="1" spc="2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165" dirty="0">
                <a:solidFill>
                  <a:srgbClr val="001F5F"/>
                </a:solidFill>
                <a:latin typeface="Cambria"/>
                <a:cs typeface="Cambria"/>
              </a:rPr>
              <a:t>языки</a:t>
            </a:r>
            <a:endParaRPr sz="2200">
              <a:latin typeface="Cambria"/>
              <a:cs typeface="Cambria"/>
            </a:endParaRPr>
          </a:p>
          <a:p>
            <a:pPr marR="144145" algn="r">
              <a:lnSpc>
                <a:spcPts val="1175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691883" y="1211580"/>
            <a:ext cx="845820" cy="535686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1412494" y="1066291"/>
            <a:ext cx="4652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35" dirty="0">
                <a:solidFill>
                  <a:srgbClr val="001F5F"/>
                </a:solidFill>
                <a:latin typeface="Cambria"/>
                <a:cs typeface="Cambria"/>
              </a:rPr>
              <a:t>-</a:t>
            </a:r>
            <a:r>
              <a:rPr sz="2000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1F5F"/>
                </a:solidFill>
                <a:latin typeface="Cambria"/>
                <a:cs typeface="Cambria"/>
              </a:rPr>
              <a:t>Перечень</a:t>
            </a:r>
            <a:r>
              <a:rPr sz="20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предметов</a:t>
            </a:r>
            <a:r>
              <a:rPr sz="20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Cambria"/>
                <a:cs typeface="Cambria"/>
              </a:rPr>
              <a:t>определяется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130" dirty="0"/>
              <a:t>выпускником</a:t>
            </a:r>
            <a:r>
              <a:rPr spc="160" dirty="0"/>
              <a:t> </a:t>
            </a:r>
            <a:r>
              <a:rPr spc="80" dirty="0"/>
              <a:t>самостоятельно</a:t>
            </a:r>
            <a:r>
              <a:rPr spc="175" dirty="0"/>
              <a:t> </a:t>
            </a:r>
            <a:r>
              <a:rPr spc="155" dirty="0"/>
              <a:t>в </a:t>
            </a:r>
            <a:r>
              <a:rPr spc="160" dirty="0"/>
              <a:t> </a:t>
            </a:r>
            <a:r>
              <a:rPr spc="95" dirty="0"/>
              <a:t>соответствии</a:t>
            </a:r>
            <a:r>
              <a:rPr spc="145" dirty="0"/>
              <a:t> </a:t>
            </a:r>
            <a:r>
              <a:rPr spc="160" dirty="0"/>
              <a:t>с</a:t>
            </a:r>
            <a:r>
              <a:rPr spc="180" dirty="0"/>
              <a:t> </a:t>
            </a:r>
            <a:r>
              <a:rPr spc="120" dirty="0"/>
              <a:t>Перечнем</a:t>
            </a:r>
            <a:r>
              <a:rPr spc="150" dirty="0"/>
              <a:t> </a:t>
            </a:r>
            <a:r>
              <a:rPr sz="1800" b="1" spc="145" dirty="0">
                <a:latin typeface="Cambria"/>
                <a:cs typeface="Cambria"/>
              </a:rPr>
              <a:t>вступительных </a:t>
            </a:r>
            <a:r>
              <a:rPr sz="1800" b="1" spc="-385" dirty="0">
                <a:latin typeface="Cambria"/>
                <a:cs typeface="Cambria"/>
              </a:rPr>
              <a:t> </a:t>
            </a:r>
            <a:r>
              <a:rPr sz="1800" b="1" spc="160" dirty="0">
                <a:latin typeface="Cambria"/>
                <a:cs typeface="Cambria"/>
              </a:rPr>
              <a:t>испытаний</a:t>
            </a:r>
            <a:r>
              <a:rPr spc="160" dirty="0"/>
              <a:t>,</a:t>
            </a:r>
            <a:r>
              <a:rPr spc="204" dirty="0"/>
              <a:t> </a:t>
            </a:r>
            <a:r>
              <a:rPr spc="95" dirty="0"/>
              <a:t>который</a:t>
            </a:r>
            <a:r>
              <a:rPr spc="180" dirty="0"/>
              <a:t> </a:t>
            </a:r>
            <a:r>
              <a:rPr spc="114" dirty="0"/>
              <a:t>утвержден</a:t>
            </a:r>
            <a:endParaRPr sz="1800">
              <a:latin typeface="Cambria"/>
              <a:cs typeface="Cambria"/>
            </a:endParaRPr>
          </a:p>
          <a:p>
            <a:pPr marL="12700" marR="209550">
              <a:lnSpc>
                <a:spcPct val="100000"/>
              </a:lnSpc>
            </a:pPr>
            <a:r>
              <a:rPr spc="125" dirty="0"/>
              <a:t>приказом</a:t>
            </a:r>
            <a:r>
              <a:rPr spc="155" dirty="0"/>
              <a:t> </a:t>
            </a:r>
            <a:r>
              <a:rPr spc="120" dirty="0"/>
              <a:t>Министерства</a:t>
            </a:r>
            <a:r>
              <a:rPr spc="170" dirty="0"/>
              <a:t> </a:t>
            </a:r>
            <a:r>
              <a:rPr spc="130" dirty="0"/>
              <a:t>науки</a:t>
            </a:r>
            <a:r>
              <a:rPr spc="160" dirty="0"/>
              <a:t> </a:t>
            </a:r>
            <a:r>
              <a:rPr spc="120" dirty="0"/>
              <a:t>и </a:t>
            </a:r>
            <a:r>
              <a:rPr spc="125" dirty="0"/>
              <a:t> </a:t>
            </a:r>
            <a:r>
              <a:rPr spc="120" dirty="0"/>
              <a:t>высшего </a:t>
            </a:r>
            <a:r>
              <a:rPr spc="110" dirty="0"/>
              <a:t>образования </a:t>
            </a:r>
            <a:r>
              <a:rPr spc="75" dirty="0"/>
              <a:t>РФ </a:t>
            </a:r>
            <a:r>
              <a:rPr spc="45" dirty="0"/>
              <a:t>от</a:t>
            </a:r>
            <a:r>
              <a:rPr spc="50" dirty="0"/>
              <a:t> </a:t>
            </a:r>
            <a:r>
              <a:rPr spc="135" dirty="0"/>
              <a:t>6 </a:t>
            </a:r>
            <a:r>
              <a:rPr spc="110" dirty="0"/>
              <a:t>августа </a:t>
            </a:r>
            <a:r>
              <a:rPr spc="114" dirty="0"/>
              <a:t> </a:t>
            </a:r>
            <a:r>
              <a:rPr spc="130" dirty="0"/>
              <a:t>2021г.</a:t>
            </a:r>
            <a:r>
              <a:rPr spc="150" dirty="0"/>
              <a:t> </a:t>
            </a:r>
            <a:r>
              <a:rPr spc="110" dirty="0"/>
              <a:t>№722</a:t>
            </a:r>
            <a:r>
              <a:rPr spc="155" dirty="0"/>
              <a:t> </a:t>
            </a:r>
            <a:r>
              <a:rPr spc="25" dirty="0"/>
              <a:t>«Об</a:t>
            </a:r>
            <a:r>
              <a:rPr spc="195" dirty="0"/>
              <a:t> </a:t>
            </a:r>
            <a:r>
              <a:rPr spc="114" dirty="0"/>
              <a:t>утверждении</a:t>
            </a:r>
            <a:r>
              <a:rPr spc="145" dirty="0"/>
              <a:t> </a:t>
            </a:r>
            <a:r>
              <a:rPr spc="114" dirty="0"/>
              <a:t>перечня </a:t>
            </a:r>
            <a:r>
              <a:rPr spc="-425" dirty="0"/>
              <a:t> </a:t>
            </a:r>
            <a:r>
              <a:rPr spc="85" dirty="0"/>
              <a:t>вступительных</a:t>
            </a:r>
            <a:r>
              <a:rPr spc="170" dirty="0"/>
              <a:t> </a:t>
            </a:r>
            <a:r>
              <a:rPr spc="125" dirty="0"/>
              <a:t>испытаний</a:t>
            </a:r>
            <a:r>
              <a:rPr spc="155" dirty="0"/>
              <a:t> </a:t>
            </a:r>
            <a:r>
              <a:rPr spc="140" dirty="0"/>
              <a:t>при</a:t>
            </a:r>
            <a:r>
              <a:rPr spc="170" dirty="0"/>
              <a:t> </a:t>
            </a:r>
            <a:r>
              <a:rPr spc="120" dirty="0"/>
              <a:t>приеме </a:t>
            </a:r>
            <a:r>
              <a:rPr spc="-425" dirty="0"/>
              <a:t> </a:t>
            </a:r>
            <a:r>
              <a:rPr spc="155" dirty="0"/>
              <a:t>на</a:t>
            </a:r>
            <a:r>
              <a:rPr spc="180" dirty="0"/>
              <a:t> </a:t>
            </a:r>
            <a:r>
              <a:rPr spc="85" dirty="0"/>
              <a:t>обучение</a:t>
            </a:r>
            <a:r>
              <a:rPr spc="155" dirty="0"/>
              <a:t> </a:t>
            </a:r>
            <a:r>
              <a:rPr spc="110" dirty="0"/>
              <a:t>по</a:t>
            </a:r>
            <a:r>
              <a:rPr spc="190" dirty="0"/>
              <a:t> </a:t>
            </a:r>
            <a:r>
              <a:rPr spc="85" dirty="0"/>
              <a:t>образовательным</a:t>
            </a:r>
          </a:p>
          <a:p>
            <a:pPr marL="12700" marR="605790">
              <a:lnSpc>
                <a:spcPct val="100000"/>
              </a:lnSpc>
              <a:spcBef>
                <a:spcPts val="5"/>
              </a:spcBef>
            </a:pPr>
            <a:r>
              <a:rPr spc="135" dirty="0"/>
              <a:t>программам</a:t>
            </a:r>
            <a:r>
              <a:rPr spc="140" dirty="0"/>
              <a:t> </a:t>
            </a:r>
            <a:r>
              <a:rPr spc="120" dirty="0"/>
              <a:t>высшего</a:t>
            </a:r>
            <a:r>
              <a:rPr spc="165" dirty="0"/>
              <a:t> </a:t>
            </a:r>
            <a:r>
              <a:rPr spc="110" dirty="0"/>
              <a:t>образования</a:t>
            </a:r>
            <a:r>
              <a:rPr spc="175" dirty="0"/>
              <a:t> </a:t>
            </a:r>
            <a:r>
              <a:rPr spc="135" dirty="0"/>
              <a:t>- </a:t>
            </a:r>
            <a:r>
              <a:rPr spc="-425" dirty="0"/>
              <a:t> </a:t>
            </a:r>
            <a:r>
              <a:rPr spc="135" dirty="0"/>
              <a:t>программам</a:t>
            </a:r>
            <a:r>
              <a:rPr spc="150" dirty="0"/>
              <a:t> </a:t>
            </a:r>
            <a:r>
              <a:rPr spc="120" dirty="0"/>
              <a:t>бакалавриата</a:t>
            </a:r>
            <a:r>
              <a:rPr spc="170" dirty="0"/>
              <a:t> </a:t>
            </a:r>
            <a:r>
              <a:rPr spc="120" dirty="0"/>
              <a:t>и</a:t>
            </a:r>
          </a:p>
          <a:p>
            <a:pPr marL="12700">
              <a:lnSpc>
                <a:spcPct val="100000"/>
              </a:lnSpc>
            </a:pPr>
            <a:r>
              <a:rPr spc="130" dirty="0"/>
              <a:t>программам</a:t>
            </a:r>
            <a:r>
              <a:rPr spc="140" dirty="0"/>
              <a:t> </a:t>
            </a:r>
            <a:r>
              <a:rPr spc="85" dirty="0"/>
              <a:t>специалитета».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412494" y="5029580"/>
            <a:ext cx="50882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000" spc="135" dirty="0">
                <a:solidFill>
                  <a:srgbClr val="001F5F"/>
                </a:solidFill>
                <a:latin typeface="Cambria"/>
                <a:cs typeface="Cambria"/>
              </a:rPr>
              <a:t>-	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Каждый</a:t>
            </a:r>
            <a:r>
              <a:rPr sz="2000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204" dirty="0">
                <a:solidFill>
                  <a:srgbClr val="001F5F"/>
                </a:solidFill>
                <a:latin typeface="Cambria"/>
                <a:cs typeface="Cambria"/>
              </a:rPr>
              <a:t>ВУЗ</a:t>
            </a:r>
            <a:r>
              <a:rPr sz="20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55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0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официальном</a:t>
            </a:r>
            <a:r>
              <a:rPr sz="20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сайте </a:t>
            </a:r>
            <a:r>
              <a:rPr sz="2000" spc="-4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размещает</a:t>
            </a:r>
            <a:r>
              <a:rPr sz="20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001F5F"/>
                </a:solidFill>
                <a:latin typeface="Cambria"/>
                <a:cs typeface="Cambria"/>
              </a:rPr>
              <a:t>указанный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перечень.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68170" y="5945835"/>
            <a:ext cx="4468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 marR="5080" indent="-591820">
              <a:lnSpc>
                <a:spcPct val="100000"/>
              </a:lnSpc>
              <a:spcBef>
                <a:spcPts val="100"/>
              </a:spcBef>
            </a:pPr>
            <a:r>
              <a:rPr sz="2400" b="1" spc="204" dirty="0">
                <a:solidFill>
                  <a:srgbClr val="FF0000"/>
                </a:solidFill>
                <a:latin typeface="Cambria"/>
                <a:cs typeface="Cambria"/>
              </a:rPr>
              <a:t>БУДЬТЕ</a:t>
            </a:r>
            <a:r>
              <a:rPr sz="2400" b="1" spc="2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внимательны</a:t>
            </a:r>
            <a:r>
              <a:rPr sz="2400" b="1" spc="2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60" dirty="0">
                <a:solidFill>
                  <a:srgbClr val="FF0000"/>
                </a:solidFill>
                <a:latin typeface="Cambria"/>
                <a:cs typeface="Cambria"/>
              </a:rPr>
              <a:t>при </a:t>
            </a:r>
            <a:r>
              <a:rPr sz="2400" b="1" spc="-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60" dirty="0">
                <a:solidFill>
                  <a:srgbClr val="FF0000"/>
                </a:solidFill>
                <a:latin typeface="Cambria"/>
                <a:cs typeface="Cambria"/>
              </a:rPr>
              <a:t>выборе</a:t>
            </a:r>
            <a:r>
              <a:rPr sz="2400" b="1" spc="2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75" dirty="0">
                <a:solidFill>
                  <a:srgbClr val="FF0000"/>
                </a:solidFill>
                <a:latin typeface="Cambria"/>
                <a:cs typeface="Cambria"/>
              </a:rPr>
              <a:t>предметов!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0"/>
            <a:ext cx="6358127" cy="485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0" y="155321"/>
            <a:ext cx="1371600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2740" y="57911"/>
            <a:ext cx="5509259" cy="5699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31330" y="117728"/>
            <a:ext cx="5255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55" dirty="0">
                <a:solidFill>
                  <a:srgbClr val="990000"/>
                </a:solidFill>
                <a:latin typeface="Cambria"/>
                <a:cs typeface="Cambria"/>
              </a:rPr>
              <a:t>Особенности</a:t>
            </a:r>
            <a:r>
              <a:rPr sz="2000" b="1" spc="19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50" dirty="0">
                <a:solidFill>
                  <a:srgbClr val="990000"/>
                </a:solidFill>
                <a:latin typeface="Cambria"/>
                <a:cs typeface="Cambria"/>
              </a:rPr>
              <a:t>экзаменов</a:t>
            </a:r>
            <a:r>
              <a:rPr sz="2000" b="1" spc="204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80" dirty="0">
                <a:solidFill>
                  <a:srgbClr val="990000"/>
                </a:solidFill>
                <a:latin typeface="Cambria"/>
                <a:cs typeface="Cambria"/>
              </a:rPr>
              <a:t>в</a:t>
            </a:r>
            <a:r>
              <a:rPr sz="2000" b="1" spc="229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60" dirty="0">
                <a:solidFill>
                  <a:srgbClr val="990000"/>
                </a:solidFill>
                <a:latin typeface="Cambria"/>
                <a:cs typeface="Cambria"/>
              </a:rPr>
              <a:t>форме</a:t>
            </a:r>
            <a:r>
              <a:rPr sz="2000" b="1" spc="21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285" dirty="0">
                <a:solidFill>
                  <a:srgbClr val="990000"/>
                </a:solidFill>
                <a:latin typeface="Cambria"/>
                <a:cs typeface="Cambria"/>
              </a:rPr>
              <a:t>ЕГЭ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2052" y="958596"/>
            <a:ext cx="5556504" cy="8427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86168" y="1027252"/>
            <a:ext cx="521017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spc="315" dirty="0">
                <a:solidFill>
                  <a:srgbClr val="843B0C"/>
                </a:solidFill>
                <a:latin typeface="Cambria"/>
                <a:cs typeface="Cambria"/>
              </a:rPr>
              <a:t>Иностранный</a:t>
            </a:r>
            <a:r>
              <a:rPr sz="3800" b="1" spc="345" dirty="0">
                <a:solidFill>
                  <a:srgbClr val="843B0C"/>
                </a:solidFill>
                <a:latin typeface="Cambria"/>
                <a:cs typeface="Cambria"/>
              </a:rPr>
              <a:t> </a:t>
            </a:r>
            <a:r>
              <a:rPr sz="3800" b="1" spc="310" dirty="0">
                <a:solidFill>
                  <a:srgbClr val="843B0C"/>
                </a:solidFill>
                <a:latin typeface="Cambria"/>
                <a:cs typeface="Cambria"/>
              </a:rPr>
              <a:t>язык</a:t>
            </a:r>
            <a:endParaRPr sz="38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2052" y="1973579"/>
            <a:ext cx="2781300" cy="90220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593205" y="2131314"/>
            <a:ext cx="2621280" cy="541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34925">
              <a:lnSpc>
                <a:spcPts val="1900"/>
              </a:lnSpc>
              <a:spcBef>
                <a:spcPts val="380"/>
              </a:spcBef>
            </a:pPr>
            <a:r>
              <a:rPr sz="1800" b="1" spc="150" dirty="0">
                <a:solidFill>
                  <a:srgbClr val="FFFFFF"/>
                </a:solidFill>
                <a:latin typeface="Cambria"/>
                <a:cs typeface="Cambria"/>
              </a:rPr>
              <a:t>Письменная</a:t>
            </a:r>
            <a:r>
              <a:rPr sz="1800" b="1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145" dirty="0">
                <a:solidFill>
                  <a:srgbClr val="FFFFFF"/>
                </a:solidFill>
                <a:latin typeface="Cambria"/>
                <a:cs typeface="Cambria"/>
              </a:rPr>
              <a:t>часть</a:t>
            </a:r>
            <a:r>
              <a:rPr sz="1800" b="1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1800" b="1" spc="-3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185" dirty="0">
                <a:solidFill>
                  <a:srgbClr val="FFFFFF"/>
                </a:solidFill>
                <a:latin typeface="Cambria"/>
                <a:cs typeface="Cambria"/>
              </a:rPr>
              <a:t>максимум</a:t>
            </a:r>
            <a:r>
              <a:rPr sz="1800" b="1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114" dirty="0">
                <a:solidFill>
                  <a:srgbClr val="FFFFFF"/>
                </a:solidFill>
                <a:latin typeface="Cambria"/>
                <a:cs typeface="Cambria"/>
              </a:rPr>
              <a:t>80</a:t>
            </a:r>
            <a:r>
              <a:rPr sz="1800" b="1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Cambria"/>
                <a:cs typeface="Cambria"/>
              </a:rPr>
              <a:t>баллов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85731" y="1973579"/>
            <a:ext cx="2782824" cy="90220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368408" y="2131314"/>
            <a:ext cx="2620645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030"/>
              </a:lnSpc>
              <a:spcBef>
                <a:spcPts val="100"/>
              </a:spcBef>
            </a:pPr>
            <a:r>
              <a:rPr sz="1800" b="1" spc="145" dirty="0">
                <a:solidFill>
                  <a:srgbClr val="843B0C"/>
                </a:solidFill>
                <a:latin typeface="Cambria"/>
                <a:cs typeface="Cambria"/>
              </a:rPr>
              <a:t>Устная</a:t>
            </a:r>
            <a:r>
              <a:rPr sz="1800" b="1" spc="190" dirty="0">
                <a:solidFill>
                  <a:srgbClr val="843B0C"/>
                </a:solidFill>
                <a:latin typeface="Cambria"/>
                <a:cs typeface="Cambria"/>
              </a:rPr>
              <a:t> </a:t>
            </a:r>
            <a:r>
              <a:rPr sz="1800" b="1" spc="145" dirty="0">
                <a:solidFill>
                  <a:srgbClr val="843B0C"/>
                </a:solidFill>
                <a:latin typeface="Cambria"/>
                <a:cs typeface="Cambria"/>
              </a:rPr>
              <a:t>часть</a:t>
            </a:r>
            <a:r>
              <a:rPr sz="1800" b="1" spc="185" dirty="0">
                <a:solidFill>
                  <a:srgbClr val="843B0C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843B0C"/>
                </a:solidFill>
                <a:latin typeface="Cambria"/>
                <a:cs typeface="Cambria"/>
              </a:rPr>
              <a:t>–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ts val="2030"/>
              </a:lnSpc>
            </a:pPr>
            <a:r>
              <a:rPr sz="1800" b="1" spc="185" dirty="0">
                <a:solidFill>
                  <a:srgbClr val="843B0C"/>
                </a:solidFill>
                <a:latin typeface="Cambria"/>
                <a:cs typeface="Cambria"/>
              </a:rPr>
              <a:t>максимум </a:t>
            </a:r>
            <a:r>
              <a:rPr sz="1800" b="1" spc="114" dirty="0">
                <a:solidFill>
                  <a:srgbClr val="843B0C"/>
                </a:solidFill>
                <a:latin typeface="Cambria"/>
                <a:cs typeface="Cambria"/>
              </a:rPr>
              <a:t>20</a:t>
            </a:r>
            <a:r>
              <a:rPr sz="1800" b="1" spc="200" dirty="0">
                <a:solidFill>
                  <a:srgbClr val="843B0C"/>
                </a:solidFill>
                <a:latin typeface="Cambria"/>
                <a:cs typeface="Cambria"/>
              </a:rPr>
              <a:t> </a:t>
            </a:r>
            <a:r>
              <a:rPr sz="1800" b="1" spc="50" dirty="0">
                <a:solidFill>
                  <a:srgbClr val="843B0C"/>
                </a:solidFill>
                <a:latin typeface="Cambria"/>
                <a:cs typeface="Cambria"/>
              </a:rPr>
              <a:t>баллов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87084" y="2785872"/>
            <a:ext cx="5681980" cy="1812289"/>
            <a:chOff x="6387084" y="2785872"/>
            <a:chExt cx="5681980" cy="1812289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2052" y="2785872"/>
              <a:ext cx="5556504" cy="7025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7084" y="3755136"/>
              <a:ext cx="5558027" cy="84277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558153" y="3843908"/>
            <a:ext cx="5221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1570" algn="l"/>
                <a:tab pos="4147185" algn="l"/>
              </a:tabLst>
            </a:pPr>
            <a:r>
              <a:rPr sz="3600" b="1" spc="285" dirty="0">
                <a:solidFill>
                  <a:srgbClr val="385622"/>
                </a:solidFill>
                <a:latin typeface="Cambria"/>
                <a:cs typeface="Cambria"/>
              </a:rPr>
              <a:t>Информатика	</a:t>
            </a:r>
            <a:r>
              <a:rPr sz="3600" b="1" spc="250" dirty="0">
                <a:solidFill>
                  <a:srgbClr val="385622"/>
                </a:solidFill>
                <a:latin typeface="Cambria"/>
                <a:cs typeface="Cambria"/>
              </a:rPr>
              <a:t>и	</a:t>
            </a:r>
            <a:r>
              <a:rPr sz="3600" b="1" spc="330" dirty="0">
                <a:solidFill>
                  <a:srgbClr val="385622"/>
                </a:solidFill>
                <a:latin typeface="Cambria"/>
                <a:cs typeface="Cambria"/>
              </a:rPr>
              <a:t>ИКТ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87084" y="4756403"/>
            <a:ext cx="2782823" cy="90220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817232" y="4793995"/>
            <a:ext cx="1924685" cy="7835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065" marR="5080" indent="-635" algn="ctr">
              <a:lnSpc>
                <a:spcPct val="88100"/>
              </a:lnSpc>
              <a:spcBef>
                <a:spcPts val="355"/>
              </a:spcBef>
            </a:pPr>
            <a:r>
              <a:rPr sz="1800" b="1" spc="80" dirty="0">
                <a:solidFill>
                  <a:srgbClr val="FFFFFF"/>
                </a:solidFill>
                <a:latin typeface="Cambria"/>
                <a:cs typeface="Cambria"/>
              </a:rPr>
              <a:t>Только</a:t>
            </a:r>
            <a:r>
              <a:rPr sz="1800" b="1" spc="1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160" dirty="0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sz="1800" b="1" spc="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120" dirty="0">
                <a:solidFill>
                  <a:srgbClr val="FFFFFF"/>
                </a:solidFill>
                <a:latin typeface="Cambria"/>
                <a:cs typeface="Cambria"/>
              </a:rPr>
              <a:t>к</a:t>
            </a:r>
            <a:r>
              <a:rPr sz="1800" b="1" spc="170" dirty="0">
                <a:solidFill>
                  <a:srgbClr val="FFFFFF"/>
                </a:solidFill>
                <a:latin typeface="Cambria"/>
                <a:cs typeface="Cambria"/>
              </a:rPr>
              <a:t>омпьюте</a:t>
            </a:r>
            <a:r>
              <a:rPr sz="1800" b="1" spc="160" dirty="0">
                <a:solidFill>
                  <a:srgbClr val="FFFFFF"/>
                </a:solidFill>
                <a:latin typeface="Cambria"/>
                <a:cs typeface="Cambria"/>
              </a:rPr>
              <a:t>р</a:t>
            </a:r>
            <a:r>
              <a:rPr sz="1800" b="1" spc="85" dirty="0">
                <a:solidFill>
                  <a:srgbClr val="FFFFFF"/>
                </a:solidFill>
                <a:latin typeface="Cambria"/>
                <a:cs typeface="Cambria"/>
              </a:rPr>
              <a:t>ной  </a:t>
            </a:r>
            <a:r>
              <a:rPr sz="1800" b="1" spc="125" dirty="0">
                <a:solidFill>
                  <a:srgbClr val="FFFFFF"/>
                </a:solidFill>
                <a:latin typeface="Cambria"/>
                <a:cs typeface="Cambria"/>
              </a:rPr>
              <a:t>форме!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62288" y="4756403"/>
            <a:ext cx="2782824" cy="90220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283065" y="4915027"/>
            <a:ext cx="2544445" cy="541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414020">
              <a:lnSpc>
                <a:spcPts val="1900"/>
              </a:lnSpc>
              <a:spcBef>
                <a:spcPts val="380"/>
              </a:spcBef>
            </a:pPr>
            <a:r>
              <a:rPr sz="1800" b="1" spc="145" dirty="0">
                <a:solidFill>
                  <a:srgbClr val="385622"/>
                </a:solidFill>
                <a:latin typeface="Cambria"/>
                <a:cs typeface="Cambria"/>
              </a:rPr>
              <a:t>Демоверсия</a:t>
            </a:r>
            <a:r>
              <a:rPr sz="1800" b="1" spc="215" dirty="0">
                <a:solidFill>
                  <a:srgbClr val="385622"/>
                </a:solidFill>
                <a:latin typeface="Cambria"/>
                <a:cs typeface="Cambria"/>
              </a:rPr>
              <a:t> </a:t>
            </a:r>
            <a:r>
              <a:rPr sz="1800" b="1" spc="40" dirty="0">
                <a:solidFill>
                  <a:srgbClr val="385622"/>
                </a:solidFill>
                <a:latin typeface="Cambria"/>
                <a:cs typeface="Cambria"/>
              </a:rPr>
              <a:t>- </a:t>
            </a:r>
            <a:r>
              <a:rPr sz="1800" b="1" spc="45" dirty="0">
                <a:solidFill>
                  <a:srgbClr val="385622"/>
                </a:solidFill>
                <a:latin typeface="Cambria"/>
                <a:cs typeface="Cambria"/>
              </a:rPr>
              <a:t> </a:t>
            </a:r>
            <a:r>
              <a:rPr sz="1800" b="1" spc="120" dirty="0">
                <a:solidFill>
                  <a:srgbClr val="0462C1"/>
                </a:solidFill>
                <a:latin typeface="Cambria"/>
                <a:cs typeface="Cambria"/>
                <a:hlinkClick r:id="rId10"/>
              </a:rPr>
              <a:t>https://kompege.ru/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90651" y="832103"/>
            <a:ext cx="11254740" cy="5570220"/>
            <a:chOff x="690651" y="832103"/>
            <a:chExt cx="11254740" cy="557022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87083" y="5568695"/>
              <a:ext cx="5558027" cy="70256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0651" y="1715642"/>
              <a:ext cx="5164074" cy="46863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42059" y="832103"/>
              <a:ext cx="1706879" cy="6797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43555" y="832103"/>
              <a:ext cx="2686812" cy="6797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06651" y="1197863"/>
              <a:ext cx="3756660" cy="67970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419605" y="907160"/>
            <a:ext cx="360870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100"/>
              </a:spcBef>
            </a:pPr>
            <a:r>
              <a:rPr sz="2400" b="1" spc="155" dirty="0">
                <a:solidFill>
                  <a:srgbClr val="990000"/>
                </a:solidFill>
                <a:latin typeface="Cambria"/>
                <a:cs typeface="Cambria"/>
              </a:rPr>
              <a:t>Приказ</a:t>
            </a:r>
            <a:r>
              <a:rPr sz="2400" b="1" spc="22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400" b="1" spc="160" dirty="0">
                <a:solidFill>
                  <a:srgbClr val="990000"/>
                </a:solidFill>
                <a:latin typeface="Cambria"/>
                <a:cs typeface="Cambria"/>
              </a:rPr>
              <a:t>Минобрнауки </a:t>
            </a:r>
            <a:r>
              <a:rPr sz="2400" b="1" spc="-51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400" b="1" spc="200" dirty="0">
                <a:solidFill>
                  <a:srgbClr val="990000"/>
                </a:solidFill>
                <a:latin typeface="Cambria"/>
                <a:cs typeface="Cambria"/>
              </a:rPr>
              <a:t>от</a:t>
            </a:r>
            <a:r>
              <a:rPr sz="2400" b="1" spc="26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400" b="1" spc="175" dirty="0">
                <a:solidFill>
                  <a:srgbClr val="990000"/>
                </a:solidFill>
                <a:latin typeface="Cambria"/>
                <a:cs typeface="Cambria"/>
              </a:rPr>
              <a:t>28.08.2023</a:t>
            </a:r>
            <a:r>
              <a:rPr sz="2400" b="1" spc="27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400" b="1" spc="155" dirty="0">
                <a:solidFill>
                  <a:srgbClr val="990000"/>
                </a:solidFill>
                <a:latin typeface="Cambria"/>
                <a:cs typeface="Cambria"/>
              </a:rPr>
              <a:t>№825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0679" y="6239254"/>
            <a:ext cx="3613404" cy="61874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807845" y="6316167"/>
            <a:ext cx="3234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70" dirty="0">
                <a:solidFill>
                  <a:srgbClr val="990000"/>
                </a:solidFill>
                <a:latin typeface="Cambria"/>
                <a:cs typeface="Cambria"/>
              </a:rPr>
              <a:t>Поступление</a:t>
            </a:r>
            <a:r>
              <a:rPr sz="2400" b="1" spc="23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400" b="1" spc="215" dirty="0">
                <a:solidFill>
                  <a:srgbClr val="990000"/>
                </a:solidFill>
                <a:latin typeface="Cambria"/>
                <a:cs typeface="Cambria"/>
              </a:rPr>
              <a:t>в</a:t>
            </a:r>
            <a:r>
              <a:rPr sz="2400" b="1" spc="24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400" b="1" spc="225" dirty="0">
                <a:solidFill>
                  <a:srgbClr val="990000"/>
                </a:solidFill>
                <a:latin typeface="Cambria"/>
                <a:cs typeface="Cambria"/>
              </a:rPr>
              <a:t>ВУЗ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6358127" cy="62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630" y="165289"/>
            <a:ext cx="1261870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8784" y="727709"/>
            <a:ext cx="14179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кодификаторы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9495" y="941070"/>
            <a:ext cx="18211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01164" algn="l"/>
              </a:tabLst>
            </a:pP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т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ре</a:t>
            </a:r>
            <a:r>
              <a:rPr sz="1400" i="1" spc="50" dirty="0">
                <a:solidFill>
                  <a:srgbClr val="006FC0"/>
                </a:solidFill>
                <a:latin typeface="Cambria"/>
                <a:cs typeface="Cambria"/>
              </a:rPr>
              <a:t>бо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r>
              <a:rPr sz="1400" i="1" spc="60" dirty="0">
                <a:solidFill>
                  <a:srgbClr val="006FC0"/>
                </a:solidFill>
                <a:latin typeface="Cambria"/>
                <a:cs typeface="Cambria"/>
              </a:rPr>
              <a:t>а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ни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й</a:t>
            </a:r>
            <a:r>
              <a:rPr sz="1400" i="1" dirty="0">
                <a:solidFill>
                  <a:srgbClr val="006FC0"/>
                </a:solidFill>
                <a:latin typeface="Cambria"/>
                <a:cs typeface="Cambria"/>
              </a:rPr>
              <a:t>	</a:t>
            </a:r>
            <a:r>
              <a:rPr sz="1400" i="1" spc="145" dirty="0">
                <a:solidFill>
                  <a:srgbClr val="006FC0"/>
                </a:solidFill>
                <a:latin typeface="Cambria"/>
                <a:cs typeface="Cambria"/>
              </a:rPr>
              <a:t>к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4048" y="1154430"/>
            <a:ext cx="19754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67765" algn="l"/>
              </a:tabLst>
            </a:pPr>
            <a:r>
              <a:rPr sz="1400" i="1" spc="70" dirty="0">
                <a:solidFill>
                  <a:srgbClr val="006FC0"/>
                </a:solidFill>
                <a:latin typeface="Cambria"/>
                <a:cs typeface="Cambria"/>
              </a:rPr>
              <a:t>освоения	</a:t>
            </a:r>
            <a:r>
              <a:rPr sz="1400" i="1" spc="65" dirty="0">
                <a:solidFill>
                  <a:srgbClr val="006FC0"/>
                </a:solidFill>
                <a:latin typeface="Cambria"/>
                <a:cs typeface="Cambria"/>
              </a:rPr>
              <a:t>основной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5494" y="727709"/>
            <a:ext cx="158686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33400">
              <a:lnSpc>
                <a:spcPct val="100000"/>
              </a:lnSpc>
              <a:spcBef>
                <a:spcPts val="105"/>
              </a:spcBef>
            </a:pP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Обновлены </a:t>
            </a:r>
            <a:r>
              <a:rPr sz="1400" i="1" spc="-2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проверяемых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результатам </a:t>
            </a: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50" dirty="0">
                <a:solidFill>
                  <a:srgbClr val="006FC0"/>
                </a:solidFill>
                <a:latin typeface="Cambria"/>
                <a:cs typeface="Cambria"/>
              </a:rPr>
              <a:t>об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р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а</a:t>
            </a:r>
            <a:r>
              <a:rPr sz="1400" i="1" spc="50" dirty="0">
                <a:solidFill>
                  <a:srgbClr val="006FC0"/>
                </a:solidFill>
                <a:latin typeface="Cambria"/>
                <a:cs typeface="Cambria"/>
              </a:rPr>
              <a:t>з</a:t>
            </a:r>
            <a:r>
              <a:rPr sz="1400" i="1" spc="70" dirty="0">
                <a:solidFill>
                  <a:srgbClr val="006FC0"/>
                </a:solidFill>
                <a:latin typeface="Cambria"/>
                <a:cs typeface="Cambria"/>
              </a:rPr>
              <a:t>ов</a:t>
            </a:r>
            <a:r>
              <a:rPr sz="1400" i="1" spc="60" dirty="0">
                <a:solidFill>
                  <a:srgbClr val="006FC0"/>
                </a:solidFill>
                <a:latin typeface="Cambria"/>
                <a:cs typeface="Cambria"/>
              </a:rPr>
              <a:t>а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те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л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ьн</a:t>
            </a:r>
            <a:r>
              <a:rPr sz="1400" i="1" spc="60" dirty="0">
                <a:solidFill>
                  <a:srgbClr val="006FC0"/>
                </a:solidFill>
                <a:latin typeface="Cambria"/>
                <a:cs typeface="Cambria"/>
              </a:rPr>
              <a:t>о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й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8244" y="1367789"/>
            <a:ext cx="1932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программы </a:t>
            </a:r>
            <a:r>
              <a:rPr sz="1400" i="1" spc="2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65" dirty="0">
                <a:solidFill>
                  <a:srgbClr val="006FC0"/>
                </a:solidFill>
                <a:latin typeface="Cambria"/>
                <a:cs typeface="Cambria"/>
              </a:rPr>
              <a:t>среднего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5494" y="1581099"/>
            <a:ext cx="20072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5825" algn="l"/>
              </a:tabLst>
            </a:pPr>
            <a:r>
              <a:rPr sz="1400" i="1" spc="70" dirty="0">
                <a:solidFill>
                  <a:srgbClr val="006FC0"/>
                </a:solidFill>
                <a:latin typeface="Cambria"/>
                <a:cs typeface="Cambria"/>
              </a:rPr>
              <a:t>общего	</a:t>
            </a:r>
            <a:r>
              <a:rPr sz="1400" i="1" spc="75" dirty="0">
                <a:solidFill>
                  <a:srgbClr val="006FC0"/>
                </a:solidFill>
                <a:latin typeface="Cambria"/>
                <a:cs typeface="Cambria"/>
              </a:rPr>
              <a:t>образования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1455" y="1581099"/>
            <a:ext cx="13766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7825" algn="l"/>
              </a:tabLst>
            </a:pP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	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элементов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5494" y="1794763"/>
            <a:ext cx="3615690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содержания</a:t>
            </a:r>
            <a:r>
              <a:rPr sz="1400" i="1" spc="4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для</a:t>
            </a:r>
            <a:r>
              <a:rPr sz="1400" i="1" spc="4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проведения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55" dirty="0">
                <a:solidFill>
                  <a:srgbClr val="006FC0"/>
                </a:solidFill>
                <a:latin typeface="Cambria"/>
                <a:cs typeface="Cambria"/>
              </a:rPr>
              <a:t>единого </a:t>
            </a:r>
            <a:r>
              <a:rPr sz="1400" i="1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65" dirty="0">
                <a:solidFill>
                  <a:srgbClr val="006FC0"/>
                </a:solidFill>
                <a:latin typeface="Cambria"/>
                <a:cs typeface="Cambria"/>
              </a:rPr>
              <a:t>государственного</a:t>
            </a:r>
            <a:r>
              <a:rPr sz="1400" i="1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экзамена,</a:t>
            </a: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30" dirty="0">
                <a:solidFill>
                  <a:srgbClr val="006FC0"/>
                </a:solidFill>
                <a:latin typeface="Cambria"/>
                <a:cs typeface="Cambria"/>
              </a:rPr>
              <a:t>а</a:t>
            </a:r>
            <a:r>
              <a:rPr sz="1400" i="1" spc="1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также 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спецификации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25" dirty="0">
                <a:solidFill>
                  <a:srgbClr val="006FC0"/>
                </a:solidFill>
                <a:latin typeface="Cambria"/>
                <a:cs typeface="Cambria"/>
              </a:rPr>
              <a:t>КИМ</a:t>
            </a:r>
            <a:r>
              <a:rPr sz="1400" i="1" spc="1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65" dirty="0">
                <a:solidFill>
                  <a:srgbClr val="006FC0"/>
                </a:solidFill>
                <a:latin typeface="Cambria"/>
                <a:cs typeface="Cambria"/>
              </a:rPr>
              <a:t>ЕГЭ</a:t>
            </a:r>
            <a:r>
              <a:rPr sz="1400" i="1" spc="1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2024</a:t>
            </a:r>
            <a:r>
              <a:rPr sz="1400" i="1" spc="1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45" dirty="0">
                <a:solidFill>
                  <a:srgbClr val="006FC0"/>
                </a:solidFill>
                <a:latin typeface="Cambria"/>
                <a:cs typeface="Cambria"/>
              </a:rPr>
              <a:t>г.</a:t>
            </a:r>
            <a:r>
              <a:rPr sz="1400" i="1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по 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учебным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предметам.</a:t>
            </a: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30" dirty="0">
                <a:solidFill>
                  <a:srgbClr val="006FC0"/>
                </a:solidFill>
                <a:latin typeface="Cambria"/>
                <a:cs typeface="Cambria"/>
              </a:rPr>
              <a:t>При</a:t>
            </a:r>
            <a:r>
              <a:rPr sz="1400" i="1" spc="1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этом </a:t>
            </a:r>
            <a:r>
              <a:rPr sz="1400" i="1" spc="-2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сохранена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400" i="1" spc="1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проиллюстрирована 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преемственность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65" dirty="0">
                <a:solidFill>
                  <a:srgbClr val="006FC0"/>
                </a:solidFill>
                <a:latin typeface="Cambria"/>
                <a:cs typeface="Cambria"/>
              </a:rPr>
              <a:t>с</a:t>
            </a:r>
            <a:r>
              <a:rPr sz="1400" i="1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кодификаторами </a:t>
            </a: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 прошлых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лет.</a:t>
            </a:r>
            <a:endParaRPr sz="1400">
              <a:latin typeface="Cambria"/>
              <a:cs typeface="Cambria"/>
            </a:endParaRPr>
          </a:p>
          <a:p>
            <a:pPr marL="546100" algn="just">
              <a:lnSpc>
                <a:spcPct val="100000"/>
              </a:lnSpc>
            </a:pP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Все </a:t>
            </a:r>
            <a:r>
              <a:rPr sz="1400" i="1" spc="4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изменения </a:t>
            </a:r>
            <a:r>
              <a:rPr sz="1400" i="1" spc="409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45" dirty="0">
                <a:solidFill>
                  <a:srgbClr val="006FC0"/>
                </a:solidFill>
                <a:latin typeface="Cambria"/>
                <a:cs typeface="Cambria"/>
              </a:rPr>
              <a:t>в  </a:t>
            </a: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30" dirty="0">
                <a:solidFill>
                  <a:srgbClr val="006FC0"/>
                </a:solidFill>
                <a:latin typeface="Cambria"/>
                <a:cs typeface="Cambria"/>
              </a:rPr>
              <a:t>КИМ, </a:t>
            </a:r>
            <a:r>
              <a:rPr sz="1400" i="1" spc="3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45" dirty="0">
                <a:solidFill>
                  <a:srgbClr val="006FC0"/>
                </a:solidFill>
                <a:latin typeface="Cambria"/>
                <a:cs typeface="Cambria"/>
              </a:rPr>
              <a:t>в  </a:t>
            </a:r>
            <a:r>
              <a:rPr sz="1400" i="1" spc="1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том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5494" y="3501897"/>
            <a:ext cx="25622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3590" algn="l"/>
                <a:tab pos="2012314" algn="l"/>
              </a:tabLst>
            </a:pPr>
            <a:r>
              <a:rPr sz="1400" i="1" spc="75" dirty="0">
                <a:solidFill>
                  <a:srgbClr val="006FC0"/>
                </a:solidFill>
                <a:latin typeface="Cambria"/>
                <a:cs typeface="Cambria"/>
              </a:rPr>
              <a:t>ч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сле</a:t>
            </a:r>
            <a:r>
              <a:rPr sz="1400" i="1" dirty="0">
                <a:solidFill>
                  <a:srgbClr val="006FC0"/>
                </a:solidFill>
                <a:latin typeface="Cambria"/>
                <a:cs typeface="Cambria"/>
              </a:rPr>
              <a:t>	</a:t>
            </a:r>
            <a:r>
              <a:rPr sz="1400" i="1" spc="30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кл</a:t>
            </a:r>
            <a:r>
              <a:rPr sz="1400" i="1" spc="130" dirty="0">
                <a:solidFill>
                  <a:srgbClr val="006FC0"/>
                </a:solidFill>
                <a:latin typeface="Cambria"/>
                <a:cs typeface="Cambria"/>
              </a:rPr>
              <a:t>ю</a:t>
            </a:r>
            <a:r>
              <a:rPr sz="1400" i="1" spc="75" dirty="0">
                <a:solidFill>
                  <a:srgbClr val="006FC0"/>
                </a:solidFill>
                <a:latin typeface="Cambria"/>
                <a:cs typeface="Cambria"/>
              </a:rPr>
              <a:t>ч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ен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е</a:t>
            </a:r>
            <a:r>
              <a:rPr sz="1400" i="1" dirty="0">
                <a:solidFill>
                  <a:srgbClr val="006FC0"/>
                </a:solidFill>
                <a:latin typeface="Cambria"/>
                <a:cs typeface="Cambria"/>
              </a:rPr>
              <a:t>	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н</a:t>
            </a:r>
            <a:r>
              <a:rPr sz="1400" i="1" spc="30" dirty="0">
                <a:solidFill>
                  <a:srgbClr val="006FC0"/>
                </a:solidFill>
                <a:latin typeface="Cambria"/>
                <a:cs typeface="Cambria"/>
              </a:rPr>
              <a:t>о</a:t>
            </a:r>
            <a:r>
              <a:rPr sz="1400" i="1" spc="60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ы</a:t>
            </a:r>
            <a:r>
              <a:rPr sz="1400" i="1" spc="125" dirty="0">
                <a:solidFill>
                  <a:srgbClr val="006FC0"/>
                </a:solidFill>
                <a:latin typeface="Cambria"/>
                <a:cs typeface="Cambria"/>
              </a:rPr>
              <a:t>х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5494" y="3715258"/>
            <a:ext cx="206946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3880" algn="l"/>
              </a:tabLst>
            </a:pP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н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а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п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р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а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влен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ы</a:t>
            </a:r>
            <a:r>
              <a:rPr sz="1400" i="1" dirty="0">
                <a:solidFill>
                  <a:srgbClr val="006FC0"/>
                </a:solidFill>
                <a:latin typeface="Cambria"/>
                <a:cs typeface="Cambria"/>
              </a:rPr>
              <a:t>	</a:t>
            </a:r>
            <a:r>
              <a:rPr sz="1400" i="1" spc="125" dirty="0">
                <a:solidFill>
                  <a:srgbClr val="006FC0"/>
                </a:solidFill>
                <a:latin typeface="Cambria"/>
                <a:cs typeface="Cambria"/>
              </a:rPr>
              <a:t>на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3332" y="3501897"/>
            <a:ext cx="8470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100">
              <a:lnSpc>
                <a:spcPct val="100000"/>
              </a:lnSpc>
              <a:spcBef>
                <a:spcPts val="105"/>
              </a:spcBef>
            </a:pPr>
            <a:r>
              <a:rPr sz="1400" i="1" spc="50" dirty="0">
                <a:solidFill>
                  <a:srgbClr val="006FC0"/>
                </a:solidFill>
                <a:latin typeface="Cambria"/>
                <a:cs typeface="Cambria"/>
              </a:rPr>
              <a:t>з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а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д</a:t>
            </a:r>
            <a:r>
              <a:rPr sz="1400" i="1" spc="65" dirty="0">
                <a:solidFill>
                  <a:srgbClr val="006FC0"/>
                </a:solidFill>
                <a:latin typeface="Cambria"/>
                <a:cs typeface="Cambria"/>
              </a:rPr>
              <a:t>а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ни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й</a:t>
            </a:r>
            <a:r>
              <a:rPr sz="1400" i="1" spc="150" dirty="0">
                <a:solidFill>
                  <a:srgbClr val="006FC0"/>
                </a:solidFill>
                <a:latin typeface="Cambria"/>
                <a:cs typeface="Cambria"/>
              </a:rPr>
              <a:t>,  </a:t>
            </a:r>
            <a:r>
              <a:rPr sz="1400" i="1" spc="180" dirty="0">
                <a:solidFill>
                  <a:srgbClr val="006FC0"/>
                </a:solidFill>
                <a:latin typeface="Cambria"/>
                <a:cs typeface="Cambria"/>
              </a:rPr>
              <a:t>у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сил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е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н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е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9932" y="3928617"/>
            <a:ext cx="1379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составляющей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5494" y="3928617"/>
            <a:ext cx="164020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деятельностной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экзаменационных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1620" y="4142054"/>
            <a:ext cx="8293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м</a:t>
            </a:r>
            <a:r>
              <a:rPr sz="1400" i="1" spc="70" dirty="0">
                <a:solidFill>
                  <a:srgbClr val="006FC0"/>
                </a:solidFill>
                <a:latin typeface="Cambria"/>
                <a:cs typeface="Cambria"/>
              </a:rPr>
              <a:t>о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дел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е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й</a:t>
            </a:r>
            <a:r>
              <a:rPr sz="1400" i="1" spc="55" dirty="0">
                <a:solidFill>
                  <a:srgbClr val="006FC0"/>
                </a:solidFill>
                <a:latin typeface="Cambria"/>
                <a:cs typeface="Cambria"/>
              </a:rPr>
              <a:t>: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85494" y="4355719"/>
            <a:ext cx="361696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применение </a:t>
            </a:r>
            <a:r>
              <a:rPr sz="1400" i="1" spc="125" dirty="0">
                <a:solidFill>
                  <a:srgbClr val="006FC0"/>
                </a:solidFill>
                <a:latin typeface="Cambria"/>
                <a:cs typeface="Cambria"/>
              </a:rPr>
              <a:t>умений 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 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навыков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анализа </a:t>
            </a:r>
            <a:r>
              <a:rPr sz="1400" i="1" spc="-2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различной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информации, 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 решения </a:t>
            </a:r>
            <a:r>
              <a:rPr sz="1400" i="1" spc="-2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задач,</a:t>
            </a:r>
            <a:r>
              <a:rPr sz="1400" i="1" spc="2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45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r>
              <a:rPr sz="1400" i="1" spc="3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том</a:t>
            </a:r>
            <a:r>
              <a:rPr sz="1400" i="1" spc="2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числе</a:t>
            </a:r>
            <a:r>
              <a:rPr sz="1400" i="1" spc="2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практических,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85494" y="4995798"/>
            <a:ext cx="12509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75" dirty="0">
                <a:solidFill>
                  <a:srgbClr val="006FC0"/>
                </a:solidFill>
                <a:latin typeface="Cambria"/>
                <a:cs typeface="Cambria"/>
              </a:rPr>
              <a:t>развернутого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5494" y="4995798"/>
            <a:ext cx="36163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08250">
              <a:lnSpc>
                <a:spcPct val="100000"/>
              </a:lnSpc>
              <a:spcBef>
                <a:spcPts val="100"/>
              </a:spcBef>
              <a:tabLst>
                <a:tab pos="1503045" algn="l"/>
                <a:tab pos="1769745" algn="l"/>
                <a:tab pos="2184400" algn="l"/>
              </a:tabLst>
            </a:pPr>
            <a:r>
              <a:rPr sz="1400" i="1" spc="50" dirty="0">
                <a:solidFill>
                  <a:srgbClr val="006FC0"/>
                </a:solidFill>
                <a:latin typeface="Cambria"/>
                <a:cs typeface="Cambria"/>
              </a:rPr>
              <a:t>об</a:t>
            </a:r>
            <a:r>
              <a:rPr sz="1400" i="1" spc="160" dirty="0">
                <a:solidFill>
                  <a:srgbClr val="006FC0"/>
                </a:solidFill>
                <a:latin typeface="Cambria"/>
                <a:cs typeface="Cambria"/>
              </a:rPr>
              <a:t>ъ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я</a:t>
            </a:r>
            <a:r>
              <a:rPr sz="1400" i="1" spc="55" dirty="0">
                <a:solidFill>
                  <a:srgbClr val="006FC0"/>
                </a:solidFill>
                <a:latin typeface="Cambria"/>
                <a:cs typeface="Cambria"/>
              </a:rPr>
              <a:t>с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нен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я,  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а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рг</a:t>
            </a:r>
            <a:r>
              <a:rPr sz="1400" i="1" spc="60" dirty="0">
                <a:solidFill>
                  <a:srgbClr val="006FC0"/>
                </a:solidFill>
                <a:latin typeface="Cambria"/>
                <a:cs typeface="Cambria"/>
              </a:rPr>
              <a:t>у</a:t>
            </a:r>
            <a:r>
              <a:rPr sz="1400" i="1" spc="125" dirty="0">
                <a:solidFill>
                  <a:srgbClr val="006FC0"/>
                </a:solidFill>
                <a:latin typeface="Cambria"/>
                <a:cs typeface="Cambria"/>
              </a:rPr>
              <a:t>мен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т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а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ц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400" i="1" dirty="0">
                <a:solidFill>
                  <a:srgbClr val="006FC0"/>
                </a:solidFill>
                <a:latin typeface="Cambria"/>
                <a:cs typeface="Cambria"/>
              </a:rPr>
              <a:t>	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400" i="1" dirty="0">
                <a:solidFill>
                  <a:srgbClr val="006FC0"/>
                </a:solidFill>
                <a:latin typeface="Cambria"/>
                <a:cs typeface="Cambria"/>
              </a:rPr>
              <a:t>	</a:t>
            </a:r>
            <a:r>
              <a:rPr sz="1400" i="1" spc="70" dirty="0">
                <a:solidFill>
                  <a:srgbClr val="006FC0"/>
                </a:solidFill>
                <a:latin typeface="Cambria"/>
                <a:cs typeface="Cambria"/>
              </a:rPr>
              <a:t>д</a:t>
            </a:r>
            <a:r>
              <a:rPr sz="1400" i="1" spc="75" dirty="0">
                <a:solidFill>
                  <a:srgbClr val="006FC0"/>
                </a:solidFill>
                <a:latin typeface="Cambria"/>
                <a:cs typeface="Cambria"/>
              </a:rPr>
              <a:t>р</a:t>
            </a:r>
            <a:r>
              <a:rPr sz="1400" i="1" spc="140" dirty="0">
                <a:solidFill>
                  <a:srgbClr val="006FC0"/>
                </a:solidFill>
                <a:latin typeface="Cambria"/>
                <a:cs typeface="Cambria"/>
              </a:rPr>
              <a:t>.</a:t>
            </a:r>
            <a:r>
              <a:rPr sz="1400" i="1" dirty="0">
                <a:solidFill>
                  <a:srgbClr val="006FC0"/>
                </a:solidFill>
                <a:latin typeface="Cambria"/>
                <a:cs typeface="Cambria"/>
              </a:rPr>
              <a:t>	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К</a:t>
            </a:r>
            <a:r>
              <a:rPr sz="1400" i="1" spc="65" dirty="0">
                <a:solidFill>
                  <a:srgbClr val="006FC0"/>
                </a:solidFill>
                <a:latin typeface="Cambria"/>
                <a:cs typeface="Cambria"/>
              </a:rPr>
              <a:t>о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рр</a:t>
            </a:r>
            <a:r>
              <a:rPr sz="1400" i="1" spc="125" dirty="0">
                <a:solidFill>
                  <a:srgbClr val="006FC0"/>
                </a:solidFill>
                <a:latin typeface="Cambria"/>
                <a:cs typeface="Cambria"/>
              </a:rPr>
              <a:t>ек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т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р</a:t>
            </a:r>
            <a:r>
              <a:rPr sz="1400" i="1" spc="40" dirty="0">
                <a:solidFill>
                  <a:srgbClr val="006FC0"/>
                </a:solidFill>
                <a:latin typeface="Cambria"/>
                <a:cs typeface="Cambria"/>
              </a:rPr>
              <a:t>о</a:t>
            </a:r>
            <a:r>
              <a:rPr sz="1400" i="1" spc="30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r>
              <a:rPr sz="1400" i="1" spc="135" dirty="0">
                <a:solidFill>
                  <a:srgbClr val="006FC0"/>
                </a:solidFill>
                <a:latin typeface="Cambria"/>
                <a:cs typeface="Cambria"/>
              </a:rPr>
              <a:t>ка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5494" y="5422493"/>
            <a:ext cx="8420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сис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т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е</a:t>
            </a:r>
            <a:r>
              <a:rPr sz="1400" i="1" spc="150" dirty="0">
                <a:solidFill>
                  <a:srgbClr val="006FC0"/>
                </a:solidFill>
                <a:latin typeface="Cambria"/>
                <a:cs typeface="Cambria"/>
              </a:rPr>
              <a:t>м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ы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заданий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26970" y="5422493"/>
            <a:ext cx="10725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оценивания</a:t>
            </a:r>
            <a:endParaRPr sz="1400">
              <a:latin typeface="Cambria"/>
              <a:cs typeface="Cambria"/>
            </a:endParaRPr>
          </a:p>
          <a:p>
            <a:pPr marR="63500" algn="r">
              <a:lnSpc>
                <a:spcPct val="100000"/>
              </a:lnSpc>
            </a:pP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призвана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59200" y="5422493"/>
            <a:ext cx="11404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выполнения</a:t>
            </a:r>
            <a:endParaRPr sz="1400">
              <a:latin typeface="Cambria"/>
              <a:cs typeface="Cambria"/>
            </a:endParaRPr>
          </a:p>
          <a:p>
            <a:pPr marL="12700" marR="5715" indent="222250" algn="r">
              <a:lnSpc>
                <a:spcPct val="100000"/>
              </a:lnSpc>
            </a:pP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п</a:t>
            </a:r>
            <a:r>
              <a:rPr sz="1400" i="1" spc="40" dirty="0">
                <a:solidFill>
                  <a:srgbClr val="006FC0"/>
                </a:solidFill>
                <a:latin typeface="Cambria"/>
                <a:cs typeface="Cambria"/>
              </a:rPr>
              <a:t>о</a:t>
            </a:r>
            <a:r>
              <a:rPr sz="1400" i="1" spc="30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ы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си</a:t>
            </a:r>
            <a:r>
              <a:rPr sz="1400" i="1" spc="125" dirty="0">
                <a:solidFill>
                  <a:srgbClr val="006FC0"/>
                </a:solidFill>
                <a:latin typeface="Cambria"/>
                <a:cs typeface="Cambria"/>
              </a:rPr>
              <a:t>т</a:t>
            </a:r>
            <a:r>
              <a:rPr sz="1400" i="1" spc="50" dirty="0">
                <a:solidFill>
                  <a:srgbClr val="006FC0"/>
                </a:solidFill>
                <a:latin typeface="Cambria"/>
                <a:cs typeface="Cambria"/>
              </a:rPr>
              <a:t>ь  </a:t>
            </a:r>
            <a:r>
              <a:rPr sz="1400" i="1" spc="65" dirty="0">
                <a:solidFill>
                  <a:srgbClr val="006FC0"/>
                </a:solidFill>
                <a:latin typeface="Cambria"/>
                <a:cs typeface="Cambria"/>
              </a:rPr>
              <a:t>спос</a:t>
            </a:r>
            <a:r>
              <a:rPr sz="1400" i="1" spc="55" dirty="0">
                <a:solidFill>
                  <a:srgbClr val="006FC0"/>
                </a:solidFill>
                <a:latin typeface="Cambria"/>
                <a:cs typeface="Cambria"/>
              </a:rPr>
              <a:t>о</a:t>
            </a:r>
            <a:r>
              <a:rPr sz="1400" i="1" spc="50" dirty="0">
                <a:solidFill>
                  <a:srgbClr val="006FC0"/>
                </a:solidFill>
                <a:latin typeface="Cambria"/>
                <a:cs typeface="Cambria"/>
              </a:rPr>
              <a:t>б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н</a:t>
            </a:r>
            <a:r>
              <a:rPr sz="1400" i="1" spc="55" dirty="0">
                <a:solidFill>
                  <a:srgbClr val="006FC0"/>
                </a:solidFill>
                <a:latin typeface="Cambria"/>
                <a:cs typeface="Cambria"/>
              </a:rPr>
              <a:t>ос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т</a:t>
            </a:r>
            <a:r>
              <a:rPr sz="1400" i="1" spc="75" dirty="0">
                <a:solidFill>
                  <a:srgbClr val="006FC0"/>
                </a:solidFill>
                <a:latin typeface="Cambria"/>
                <a:cs typeface="Cambria"/>
              </a:rPr>
              <a:t>ь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85494" y="5849518"/>
            <a:ext cx="26898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46275" algn="l"/>
              </a:tabLst>
            </a:pPr>
            <a:r>
              <a:rPr sz="1400" i="1" spc="130" dirty="0">
                <a:solidFill>
                  <a:srgbClr val="006FC0"/>
                </a:solidFill>
                <a:latin typeface="Cambria"/>
                <a:cs typeface="Cambria"/>
              </a:rPr>
              <a:t>дифференцирующую </a:t>
            </a:r>
            <a:r>
              <a:rPr sz="1400" i="1" spc="1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к</a:t>
            </a:r>
            <a:r>
              <a:rPr sz="1400" i="1" spc="75" dirty="0">
                <a:solidFill>
                  <a:srgbClr val="006FC0"/>
                </a:solidFill>
                <a:latin typeface="Cambria"/>
                <a:cs typeface="Cambria"/>
              </a:rPr>
              <a:t>о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н</a:t>
            </a: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к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р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е</a:t>
            </a: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т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н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ы</a:t>
            </a:r>
            <a:r>
              <a:rPr sz="1400" i="1" spc="125" dirty="0">
                <a:solidFill>
                  <a:srgbClr val="006FC0"/>
                </a:solidFill>
                <a:latin typeface="Cambria"/>
                <a:cs typeface="Cambria"/>
              </a:rPr>
              <a:t>х</a:t>
            </a:r>
            <a:r>
              <a:rPr sz="1400" i="1" dirty="0">
                <a:solidFill>
                  <a:srgbClr val="006FC0"/>
                </a:solidFill>
                <a:latin typeface="Cambria"/>
                <a:cs typeface="Cambria"/>
              </a:rPr>
              <a:t>	</a:t>
            </a:r>
            <a:r>
              <a:rPr sz="1400" i="1" spc="65" dirty="0">
                <a:solidFill>
                  <a:srgbClr val="006FC0"/>
                </a:solidFill>
                <a:latin typeface="Cambria"/>
                <a:cs typeface="Cambria"/>
              </a:rPr>
              <a:t>з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а</a:t>
            </a:r>
            <a:r>
              <a:rPr sz="1400" i="1" spc="70" dirty="0">
                <a:solidFill>
                  <a:srgbClr val="006FC0"/>
                </a:solidFill>
                <a:latin typeface="Cambria"/>
                <a:cs typeface="Cambria"/>
              </a:rPr>
              <a:t>д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а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ни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й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61991" y="6062878"/>
            <a:ext cx="136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85494" y="6276238"/>
            <a:ext cx="31775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экзаменационной</a:t>
            </a:r>
            <a:r>
              <a:rPr sz="1400" i="1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работы</a:t>
            </a:r>
            <a:r>
              <a:rPr sz="1400" i="1" spc="1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45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целом.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0988" y="0"/>
            <a:ext cx="5811012" cy="739139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21450">
              <a:lnSpc>
                <a:spcPct val="100000"/>
              </a:lnSpc>
              <a:spcBef>
                <a:spcPts val="95"/>
              </a:spcBef>
            </a:pPr>
            <a:r>
              <a:rPr spc="210" dirty="0"/>
              <a:t>Изменения</a:t>
            </a:r>
            <a:r>
              <a:rPr spc="365" dirty="0"/>
              <a:t> </a:t>
            </a:r>
            <a:r>
              <a:rPr spc="250" dirty="0"/>
              <a:t>в</a:t>
            </a:r>
            <a:r>
              <a:rPr spc="335" dirty="0"/>
              <a:t> </a:t>
            </a:r>
            <a:r>
              <a:rPr spc="280" dirty="0"/>
              <a:t>КИМ</a:t>
            </a:r>
            <a:r>
              <a:rPr spc="340" dirty="0"/>
              <a:t> </a:t>
            </a:r>
            <a:r>
              <a:rPr spc="395" dirty="0"/>
              <a:t>ЕГЭ</a:t>
            </a:r>
            <a:r>
              <a:rPr spc="320" dirty="0"/>
              <a:t> </a:t>
            </a:r>
            <a:r>
              <a:rPr spc="180" dirty="0"/>
              <a:t>2024</a:t>
            </a: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772" y="847725"/>
            <a:ext cx="6453378" cy="5578475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1"/>
            <a:ext cx="6358127" cy="634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63793"/>
            <a:ext cx="1189609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2596" y="0"/>
            <a:ext cx="5759196" cy="7482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46595" y="0"/>
            <a:ext cx="5132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29" dirty="0"/>
              <a:t>Нормативные</a:t>
            </a:r>
            <a:r>
              <a:rPr spc="335" dirty="0"/>
              <a:t> </a:t>
            </a:r>
            <a:r>
              <a:rPr spc="254" dirty="0"/>
              <a:t>документы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734311" y="1043939"/>
            <a:ext cx="10370820" cy="5730240"/>
            <a:chOff x="1734311" y="1043939"/>
            <a:chExt cx="10370820" cy="57302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503" y="1043939"/>
              <a:ext cx="10299192" cy="11247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6315" y="1071371"/>
              <a:ext cx="1367028" cy="5593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8063" y="1071371"/>
              <a:ext cx="2627376" cy="5593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0932" y="1071371"/>
              <a:ext cx="1552956" cy="5593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8608" y="1071371"/>
              <a:ext cx="2249424" cy="5593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83523" y="1071371"/>
              <a:ext cx="3640835" cy="5593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3159" y="1339595"/>
              <a:ext cx="8944356" cy="5593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1075" y="1607819"/>
              <a:ext cx="10213848" cy="5593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34311" y="2063495"/>
              <a:ext cx="10370820" cy="13655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35835" y="2065019"/>
              <a:ext cx="1367027" cy="5593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67583" y="2065019"/>
              <a:ext cx="2627375" cy="5593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40452" y="2065019"/>
              <a:ext cx="1552955" cy="5593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58127" y="2065019"/>
              <a:ext cx="2249424" cy="5593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53043" y="2065019"/>
              <a:ext cx="3752088" cy="5593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87295" y="2333243"/>
              <a:ext cx="9866376" cy="5593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40635" y="2601467"/>
              <a:ext cx="9759696" cy="5593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84219" y="2869691"/>
              <a:ext cx="7194804" cy="5593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46503" y="3221735"/>
              <a:ext cx="10222992" cy="10972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48255" y="3223260"/>
              <a:ext cx="1367028" cy="5593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80003" y="3223260"/>
              <a:ext cx="2627375" cy="5593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52871" y="3223260"/>
              <a:ext cx="6312408" cy="55930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67127" y="3491483"/>
              <a:ext cx="8737092" cy="5593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645140" y="3491483"/>
              <a:ext cx="502920" cy="55930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812780" y="3491483"/>
              <a:ext cx="580644" cy="5593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058143" y="3491483"/>
              <a:ext cx="512064" cy="55930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73140" y="3759707"/>
              <a:ext cx="1665732" cy="55930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46503" y="4215383"/>
              <a:ext cx="10200132" cy="10972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61387" y="4215383"/>
              <a:ext cx="1367027" cy="55930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93136" y="4215383"/>
              <a:ext cx="2627376" cy="55930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66003" y="4215383"/>
              <a:ext cx="6464808" cy="55930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91739" y="4483607"/>
              <a:ext cx="8807196" cy="55930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28972" y="4751831"/>
              <a:ext cx="4258056" cy="55930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46503" y="5234939"/>
              <a:ext cx="10200132" cy="8290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80615" y="5236463"/>
              <a:ext cx="10032492" cy="55930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779519" y="5504687"/>
              <a:ext cx="6153912" cy="55930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746503" y="5945122"/>
              <a:ext cx="10200132" cy="8290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383535" y="5945124"/>
              <a:ext cx="9026652" cy="55930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879473" y="1125982"/>
            <a:ext cx="9984105" cy="520636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7940" marR="71120" indent="635" algn="ctr">
              <a:lnSpc>
                <a:spcPts val="2110"/>
              </a:lnSpc>
              <a:spcBef>
                <a:spcPts val="415"/>
              </a:spcBef>
            </a:pPr>
            <a:r>
              <a:rPr sz="2000" spc="145" dirty="0">
                <a:solidFill>
                  <a:srgbClr val="001F5F"/>
                </a:solidFill>
                <a:latin typeface="Cambria"/>
                <a:cs typeface="Cambria"/>
              </a:rPr>
              <a:t>Приказ</a:t>
            </a:r>
            <a:r>
              <a:rPr sz="20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Cambria"/>
                <a:cs typeface="Cambria"/>
              </a:rPr>
              <a:t>Минпросвещения</a:t>
            </a:r>
            <a:r>
              <a:rPr sz="20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России</a:t>
            </a:r>
            <a:r>
              <a:rPr sz="20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0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Рособрнадзора</a:t>
            </a:r>
            <a:r>
              <a:rPr sz="20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1F5F"/>
                </a:solidFill>
                <a:latin typeface="Cambria"/>
                <a:cs typeface="Cambria"/>
              </a:rPr>
              <a:t>от</a:t>
            </a:r>
            <a:r>
              <a:rPr sz="20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001F5F"/>
                </a:solidFill>
                <a:latin typeface="Cambria"/>
                <a:cs typeface="Cambria"/>
              </a:rPr>
              <a:t>04.04.2023</a:t>
            </a:r>
            <a:r>
              <a:rPr sz="20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Cambria"/>
                <a:cs typeface="Cambria"/>
              </a:rPr>
              <a:t>№233/552 </a:t>
            </a:r>
            <a:r>
              <a:rPr sz="2000" spc="-4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"Об</a:t>
            </a:r>
            <a:r>
              <a:rPr sz="2000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утверждении</a:t>
            </a:r>
            <a:r>
              <a:rPr sz="20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40" dirty="0">
                <a:solidFill>
                  <a:srgbClr val="001F5F"/>
                </a:solidFill>
                <a:latin typeface="Cambria"/>
                <a:cs typeface="Cambria"/>
              </a:rPr>
              <a:t>Порядка</a:t>
            </a:r>
            <a:r>
              <a:rPr sz="20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r>
              <a:rPr sz="20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Cambria"/>
                <a:cs typeface="Cambria"/>
              </a:rPr>
              <a:t>итоговой </a:t>
            </a:r>
            <a:r>
              <a:rPr sz="2000" spc="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аттестации</a:t>
            </a:r>
            <a:r>
              <a:rPr sz="20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0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Cambria"/>
                <a:cs typeface="Cambria"/>
              </a:rPr>
              <a:t>образовательным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Cambria"/>
                <a:cs typeface="Cambria"/>
              </a:rPr>
              <a:t>программам</a:t>
            </a:r>
            <a:r>
              <a:rPr sz="20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Cambria"/>
                <a:cs typeface="Cambria"/>
              </a:rPr>
              <a:t>среднего</a:t>
            </a:r>
            <a:r>
              <a:rPr sz="20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Cambria"/>
                <a:cs typeface="Cambria"/>
              </a:rPr>
              <a:t>общего</a:t>
            </a:r>
            <a:r>
              <a:rPr sz="20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1F5F"/>
                </a:solidFill>
                <a:latin typeface="Cambria"/>
                <a:cs typeface="Cambria"/>
              </a:rPr>
              <a:t>образования"</a:t>
            </a:r>
            <a:endParaRPr sz="2000">
              <a:latin typeface="Cambria"/>
              <a:cs typeface="Cambria"/>
            </a:endParaRPr>
          </a:p>
          <a:p>
            <a:pPr marL="263525" marR="5080" indent="-251460">
              <a:lnSpc>
                <a:spcPts val="2110"/>
              </a:lnSpc>
              <a:spcBef>
                <a:spcPts val="1495"/>
              </a:spcBef>
            </a:pPr>
            <a:r>
              <a:rPr sz="2000" spc="145" dirty="0">
                <a:solidFill>
                  <a:srgbClr val="001F5F"/>
                </a:solidFill>
                <a:latin typeface="Cambria"/>
                <a:cs typeface="Cambria"/>
              </a:rPr>
              <a:t>Приказ</a:t>
            </a:r>
            <a:r>
              <a:rPr sz="20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Cambria"/>
                <a:cs typeface="Cambria"/>
              </a:rPr>
              <a:t>Минпросвещения</a:t>
            </a:r>
            <a:r>
              <a:rPr sz="20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России</a:t>
            </a:r>
            <a:r>
              <a:rPr sz="20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0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Рособрнадзора</a:t>
            </a:r>
            <a:r>
              <a:rPr sz="20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"Об</a:t>
            </a:r>
            <a:r>
              <a:rPr sz="20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утверждении</a:t>
            </a:r>
            <a:r>
              <a:rPr sz="20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Cambria"/>
                <a:cs typeface="Cambria"/>
              </a:rPr>
              <a:t>единого </a:t>
            </a:r>
            <a:r>
              <a:rPr sz="2000" spc="-4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001F5F"/>
                </a:solidFill>
                <a:latin typeface="Cambria"/>
                <a:cs typeface="Cambria"/>
              </a:rPr>
              <a:t>расписания</a:t>
            </a:r>
            <a:r>
              <a:rPr sz="20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0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Cambria"/>
                <a:cs typeface="Cambria"/>
              </a:rPr>
              <a:t>продолжительности</a:t>
            </a:r>
            <a:r>
              <a:rPr sz="2000" spc="1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r>
              <a:rPr sz="20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Cambria"/>
                <a:cs typeface="Cambria"/>
              </a:rPr>
              <a:t>единого</a:t>
            </a:r>
            <a:r>
              <a:rPr sz="20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1F5F"/>
                </a:solidFill>
                <a:latin typeface="Cambria"/>
                <a:cs typeface="Cambria"/>
              </a:rPr>
              <a:t>государственного 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0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0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001F5F"/>
                </a:solidFill>
                <a:latin typeface="Cambria"/>
                <a:cs typeface="Cambria"/>
              </a:rPr>
              <a:t>каждому</a:t>
            </a:r>
            <a:r>
              <a:rPr sz="20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Cambria"/>
                <a:cs typeface="Cambria"/>
              </a:rPr>
              <a:t>учебному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предмету,</a:t>
            </a:r>
            <a:r>
              <a:rPr sz="20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требований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 к</a:t>
            </a:r>
            <a:r>
              <a:rPr sz="20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использованию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ts val="2095"/>
              </a:lnSpc>
            </a:pP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средств</a:t>
            </a:r>
            <a:r>
              <a:rPr sz="20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Cambria"/>
                <a:cs typeface="Cambria"/>
              </a:rPr>
              <a:t>обучения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0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воспитания</a:t>
            </a:r>
            <a:r>
              <a:rPr sz="20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5" dirty="0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r>
              <a:rPr sz="20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1F5F"/>
                </a:solidFill>
                <a:latin typeface="Cambria"/>
                <a:cs typeface="Cambria"/>
              </a:rPr>
              <a:t>его</a:t>
            </a:r>
            <a:r>
              <a:rPr sz="20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Cambria"/>
                <a:cs typeface="Cambria"/>
              </a:rPr>
              <a:t>проведении»</a:t>
            </a:r>
            <a:endParaRPr sz="2000">
              <a:latin typeface="Cambria"/>
              <a:cs typeface="Cambria"/>
            </a:endParaRPr>
          </a:p>
          <a:p>
            <a:pPr marL="325120" marR="345440" algn="ctr">
              <a:lnSpc>
                <a:spcPts val="2110"/>
              </a:lnSpc>
              <a:spcBef>
                <a:spcPts val="695"/>
              </a:spcBef>
            </a:pPr>
            <a:r>
              <a:rPr sz="2000" spc="145" dirty="0">
                <a:solidFill>
                  <a:srgbClr val="001F5F"/>
                </a:solidFill>
                <a:latin typeface="Cambria"/>
                <a:cs typeface="Cambria"/>
              </a:rPr>
              <a:t>Приказ</a:t>
            </a:r>
            <a:r>
              <a:rPr sz="20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Cambria"/>
                <a:cs typeface="Cambria"/>
              </a:rPr>
              <a:t>Минпросвещения</a:t>
            </a:r>
            <a:r>
              <a:rPr sz="20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России</a:t>
            </a:r>
            <a:r>
              <a:rPr sz="20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1F5F"/>
                </a:solidFill>
                <a:latin typeface="Cambria"/>
                <a:cs typeface="Cambria"/>
              </a:rPr>
              <a:t>от</a:t>
            </a:r>
            <a:r>
              <a:rPr sz="20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001F5F"/>
                </a:solidFill>
                <a:latin typeface="Cambria"/>
                <a:cs typeface="Cambria"/>
              </a:rPr>
              <a:t>29.09.2023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№730</a:t>
            </a:r>
            <a:r>
              <a:rPr sz="20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"Об</a:t>
            </a:r>
            <a:r>
              <a:rPr sz="2000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утверждении </a:t>
            </a:r>
            <a:r>
              <a:rPr sz="2000" spc="-4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40" dirty="0">
                <a:solidFill>
                  <a:srgbClr val="001F5F"/>
                </a:solidFill>
                <a:latin typeface="Cambria"/>
                <a:cs typeface="Cambria"/>
              </a:rPr>
              <a:t>Порядка</a:t>
            </a:r>
            <a:r>
              <a:rPr sz="20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0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Cambria"/>
                <a:cs typeface="Cambria"/>
              </a:rPr>
              <a:t>условий</a:t>
            </a:r>
            <a:r>
              <a:rPr sz="20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5" dirty="0">
                <a:solidFill>
                  <a:srgbClr val="001F5F"/>
                </a:solidFill>
                <a:latin typeface="Cambria"/>
                <a:cs typeface="Cambria"/>
              </a:rPr>
              <a:t>выдачи</a:t>
            </a:r>
            <a:r>
              <a:rPr sz="20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Cambria"/>
                <a:cs typeface="Cambria"/>
              </a:rPr>
              <a:t>медалей</a:t>
            </a:r>
            <a:r>
              <a:rPr sz="20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1F5F"/>
                </a:solidFill>
                <a:latin typeface="Cambria"/>
                <a:cs typeface="Cambria"/>
              </a:rPr>
              <a:t>«За</a:t>
            </a:r>
            <a:r>
              <a:rPr sz="20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Cambria"/>
                <a:cs typeface="Cambria"/>
              </a:rPr>
              <a:t>особые</a:t>
            </a:r>
            <a:r>
              <a:rPr sz="20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успехи</a:t>
            </a:r>
            <a:r>
              <a:rPr sz="20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5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0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1F5F"/>
                </a:solidFill>
                <a:latin typeface="Cambria"/>
                <a:cs typeface="Cambria"/>
              </a:rPr>
              <a:t>учении»</a:t>
            </a:r>
            <a:r>
              <a:rPr sz="20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20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0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Cambria"/>
                <a:cs typeface="Cambria"/>
              </a:rPr>
              <a:t>II </a:t>
            </a:r>
            <a:r>
              <a:rPr sz="2000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1F5F"/>
                </a:solidFill>
                <a:latin typeface="Cambria"/>
                <a:cs typeface="Cambria"/>
              </a:rPr>
              <a:t>степеней»</a:t>
            </a:r>
            <a:endParaRPr sz="2000">
              <a:latin typeface="Cambria"/>
              <a:cs typeface="Cambria"/>
            </a:endParaRPr>
          </a:p>
          <a:p>
            <a:pPr marR="42545" algn="ctr">
              <a:lnSpc>
                <a:spcPts val="2255"/>
              </a:lnSpc>
              <a:spcBef>
                <a:spcPts val="1175"/>
              </a:spcBef>
            </a:pPr>
            <a:r>
              <a:rPr sz="2000" spc="145" dirty="0">
                <a:solidFill>
                  <a:srgbClr val="001F5F"/>
                </a:solidFill>
                <a:latin typeface="Cambria"/>
                <a:cs typeface="Cambria"/>
              </a:rPr>
              <a:t>Приказ</a:t>
            </a:r>
            <a:r>
              <a:rPr sz="20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Cambria"/>
                <a:cs typeface="Cambria"/>
              </a:rPr>
              <a:t>Минпросвещения</a:t>
            </a:r>
            <a:r>
              <a:rPr sz="20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России</a:t>
            </a:r>
            <a:r>
              <a:rPr sz="20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"Об</a:t>
            </a:r>
            <a:r>
              <a:rPr sz="20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утверждении</a:t>
            </a:r>
            <a:r>
              <a:rPr sz="20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5" dirty="0">
                <a:solidFill>
                  <a:srgbClr val="001F5F"/>
                </a:solidFill>
                <a:latin typeface="Cambria"/>
                <a:cs typeface="Cambria"/>
              </a:rPr>
              <a:t>Порядка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заполнения,</a:t>
            </a:r>
            <a:endParaRPr sz="2000">
              <a:latin typeface="Cambria"/>
              <a:cs typeface="Cambria"/>
            </a:endParaRPr>
          </a:p>
          <a:p>
            <a:pPr marR="45085" algn="ctr">
              <a:lnSpc>
                <a:spcPts val="2115"/>
              </a:lnSpc>
            </a:pPr>
            <a:r>
              <a:rPr sz="2000" spc="95" dirty="0">
                <a:solidFill>
                  <a:srgbClr val="001F5F"/>
                </a:solidFill>
                <a:latin typeface="Cambria"/>
                <a:cs typeface="Cambria"/>
              </a:rPr>
              <a:t>учета</a:t>
            </a:r>
            <a:r>
              <a:rPr sz="20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0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5" dirty="0">
                <a:solidFill>
                  <a:srgbClr val="001F5F"/>
                </a:solidFill>
                <a:latin typeface="Cambria"/>
                <a:cs typeface="Cambria"/>
              </a:rPr>
              <a:t>выдачи</a:t>
            </a:r>
            <a:r>
              <a:rPr sz="20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Cambria"/>
                <a:cs typeface="Cambria"/>
              </a:rPr>
              <a:t>аттестатов</a:t>
            </a:r>
            <a:r>
              <a:rPr sz="2000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1F5F"/>
                </a:solidFill>
                <a:latin typeface="Cambria"/>
                <a:cs typeface="Cambria"/>
              </a:rPr>
              <a:t>об</a:t>
            </a:r>
            <a:r>
              <a:rPr sz="20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основном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общем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0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среднем</a:t>
            </a:r>
            <a:r>
              <a:rPr sz="20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общем</a:t>
            </a:r>
            <a:endParaRPr sz="2000">
              <a:latin typeface="Cambria"/>
              <a:cs typeface="Cambria"/>
            </a:endParaRPr>
          </a:p>
          <a:p>
            <a:pPr marR="40005" algn="ctr">
              <a:lnSpc>
                <a:spcPts val="2255"/>
              </a:lnSpc>
            </a:pP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образовании</a:t>
            </a:r>
            <a:r>
              <a:rPr sz="20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0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5" dirty="0">
                <a:solidFill>
                  <a:srgbClr val="001F5F"/>
                </a:solidFill>
                <a:latin typeface="Cambria"/>
                <a:cs typeface="Cambria"/>
              </a:rPr>
              <a:t>их</a:t>
            </a:r>
            <a:r>
              <a:rPr sz="20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1F5F"/>
                </a:solidFill>
                <a:latin typeface="Cambria"/>
                <a:cs typeface="Cambria"/>
              </a:rPr>
              <a:t>дубликатов»</a:t>
            </a:r>
            <a:endParaRPr sz="2000">
              <a:latin typeface="Cambria"/>
              <a:cs typeface="Cambria"/>
            </a:endParaRPr>
          </a:p>
          <a:p>
            <a:pPr marL="158115" marR="203200" algn="ctr">
              <a:lnSpc>
                <a:spcPts val="2110"/>
              </a:lnSpc>
              <a:spcBef>
                <a:spcPts val="1725"/>
              </a:spcBef>
            </a:pPr>
            <a:r>
              <a:rPr sz="2000" spc="95" dirty="0">
                <a:solidFill>
                  <a:srgbClr val="001F5F"/>
                </a:solidFill>
                <a:latin typeface="Cambria"/>
                <a:cs typeface="Cambria"/>
              </a:rPr>
              <a:t>Постановление</a:t>
            </a:r>
            <a:r>
              <a:rPr sz="2000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Правительства</a:t>
            </a:r>
            <a:r>
              <a:rPr sz="20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1F5F"/>
                </a:solidFill>
                <a:latin typeface="Cambria"/>
                <a:cs typeface="Cambria"/>
              </a:rPr>
              <a:t>Ростовской</a:t>
            </a:r>
            <a:r>
              <a:rPr sz="20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1F5F"/>
                </a:solidFill>
                <a:latin typeface="Cambria"/>
                <a:cs typeface="Cambria"/>
              </a:rPr>
              <a:t>области</a:t>
            </a:r>
            <a:r>
              <a:rPr sz="20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1F5F"/>
                </a:solidFill>
                <a:latin typeface="Cambria"/>
                <a:cs typeface="Cambria"/>
              </a:rPr>
              <a:t>от</a:t>
            </a:r>
            <a:r>
              <a:rPr sz="20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001F5F"/>
                </a:solidFill>
                <a:latin typeface="Cambria"/>
                <a:cs typeface="Cambria"/>
              </a:rPr>
              <a:t>07.05.2014</a:t>
            </a:r>
            <a:r>
              <a:rPr sz="20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№322</a:t>
            </a:r>
            <a:r>
              <a:rPr sz="2000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Cambria"/>
                <a:cs typeface="Cambria"/>
              </a:rPr>
              <a:t>«О </a:t>
            </a:r>
            <a:r>
              <a:rPr sz="2000" spc="-4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Cambria"/>
                <a:cs typeface="Cambria"/>
              </a:rPr>
              <a:t>медали</a:t>
            </a:r>
            <a:r>
              <a:rPr sz="20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1F5F"/>
                </a:solidFill>
                <a:latin typeface="Cambria"/>
                <a:cs typeface="Cambria"/>
              </a:rPr>
              <a:t>«За</a:t>
            </a:r>
            <a:r>
              <a:rPr sz="20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Cambria"/>
                <a:cs typeface="Cambria"/>
              </a:rPr>
              <a:t>особые</a:t>
            </a:r>
            <a:r>
              <a:rPr sz="20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успехи</a:t>
            </a:r>
            <a:r>
              <a:rPr sz="20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Cambria"/>
                <a:cs typeface="Cambria"/>
              </a:rPr>
              <a:t>выпускнику</a:t>
            </a:r>
            <a:r>
              <a:rPr sz="20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1F5F"/>
                </a:solidFill>
                <a:latin typeface="Cambria"/>
                <a:cs typeface="Cambria"/>
              </a:rPr>
              <a:t>Дона»</a:t>
            </a:r>
            <a:endParaRPr sz="2000">
              <a:latin typeface="Cambria"/>
              <a:cs typeface="Cambria"/>
            </a:endParaRPr>
          </a:p>
          <a:p>
            <a:pPr marR="46355" algn="ctr">
              <a:lnSpc>
                <a:spcPct val="100000"/>
              </a:lnSpc>
              <a:spcBef>
                <a:spcPts val="1055"/>
              </a:spcBef>
            </a:pPr>
            <a:r>
              <a:rPr sz="2000" spc="130" dirty="0">
                <a:solidFill>
                  <a:srgbClr val="001F5F"/>
                </a:solidFill>
                <a:latin typeface="Cambria"/>
                <a:cs typeface="Cambria"/>
              </a:rPr>
              <a:t>Иные</a:t>
            </a:r>
            <a:r>
              <a:rPr sz="20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001F5F"/>
                </a:solidFill>
                <a:latin typeface="Cambria"/>
                <a:cs typeface="Cambria"/>
              </a:rPr>
              <a:t>приказы,</a:t>
            </a:r>
            <a:r>
              <a:rPr sz="20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001F5F"/>
                </a:solidFill>
                <a:latin typeface="Cambria"/>
                <a:cs typeface="Cambria"/>
              </a:rPr>
              <a:t>вносящие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1F5F"/>
                </a:solidFill>
                <a:latin typeface="Cambria"/>
                <a:cs typeface="Cambria"/>
              </a:rPr>
              <a:t>изменения</a:t>
            </a:r>
            <a:r>
              <a:rPr sz="20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5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0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действующие</a:t>
            </a:r>
            <a:r>
              <a:rPr sz="20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1F5F"/>
                </a:solidFill>
                <a:latin typeface="Cambria"/>
                <a:cs typeface="Cambria"/>
              </a:rPr>
              <a:t>документы</a:t>
            </a:r>
            <a:r>
              <a:rPr sz="2000" spc="155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558795" y="6213346"/>
            <a:ext cx="8670290" cy="559435"/>
            <a:chOff x="2558795" y="6213346"/>
            <a:chExt cx="8670290" cy="559435"/>
          </a:xfrm>
        </p:grpSpPr>
        <p:pic>
          <p:nvPicPr>
            <p:cNvPr id="45" name="object 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58795" y="6213346"/>
              <a:ext cx="2348484" cy="55930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572000" y="6213346"/>
              <a:ext cx="2983992" cy="55930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01483" y="6213346"/>
              <a:ext cx="3927348" cy="559308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2703702" y="6269228"/>
            <a:ext cx="82848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>
                <a:solidFill>
                  <a:srgbClr val="001F5F"/>
                </a:solidFill>
                <a:latin typeface="Cambria"/>
                <a:cs typeface="Cambria"/>
              </a:rPr>
              <a:t>соответствии</a:t>
            </a:r>
            <a:r>
              <a:rPr sz="20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0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эпидем.обстановкой</a:t>
            </a:r>
            <a:r>
              <a:rPr sz="20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001F5F"/>
                </a:solidFill>
                <a:latin typeface="Cambria"/>
                <a:cs typeface="Cambria"/>
              </a:rPr>
              <a:t>иными</a:t>
            </a:r>
            <a:r>
              <a:rPr sz="20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Cambria"/>
                <a:cs typeface="Cambria"/>
              </a:rPr>
              <a:t>обстоятельствами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028700" y="1206500"/>
            <a:ext cx="671830" cy="5482590"/>
            <a:chOff x="1028700" y="1206500"/>
            <a:chExt cx="671830" cy="5482590"/>
          </a:xfrm>
        </p:grpSpPr>
        <p:pic>
          <p:nvPicPr>
            <p:cNvPr id="50" name="object 5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30452" y="1206500"/>
              <a:ext cx="658647" cy="711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28700" y="2285111"/>
              <a:ext cx="658647" cy="711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28700" y="3392677"/>
              <a:ext cx="658647" cy="7112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41400" y="4361052"/>
              <a:ext cx="658647" cy="71120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41400" y="5293982"/>
              <a:ext cx="658647" cy="1395082"/>
            </a:xfrm>
            <a:prstGeom prst="rect">
              <a:avLst/>
            </a:prstGeom>
          </p:spPr>
        </p:pic>
      </p:grpSp>
      <p:sp>
        <p:nvSpPr>
          <p:cNvPr id="56" name="Прямоугольник 55"/>
          <p:cNvSpPr/>
          <p:nvPr/>
        </p:nvSpPr>
        <p:spPr>
          <a:xfrm>
            <a:off x="0" y="0"/>
            <a:ext cx="6358127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0988" y="0"/>
            <a:ext cx="5811012" cy="739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21450">
              <a:lnSpc>
                <a:spcPct val="100000"/>
              </a:lnSpc>
              <a:spcBef>
                <a:spcPts val="95"/>
              </a:spcBef>
            </a:pPr>
            <a:r>
              <a:rPr spc="210" dirty="0"/>
              <a:t>Изменения</a:t>
            </a:r>
            <a:r>
              <a:rPr spc="365" dirty="0"/>
              <a:t> </a:t>
            </a:r>
            <a:r>
              <a:rPr spc="250" dirty="0"/>
              <a:t>в</a:t>
            </a:r>
            <a:r>
              <a:rPr spc="335" dirty="0"/>
              <a:t> </a:t>
            </a:r>
            <a:r>
              <a:rPr spc="280" dirty="0"/>
              <a:t>КИМ</a:t>
            </a:r>
            <a:r>
              <a:rPr spc="340" dirty="0"/>
              <a:t> </a:t>
            </a:r>
            <a:r>
              <a:rPr spc="395" dirty="0"/>
              <a:t>ЕГЭ</a:t>
            </a:r>
            <a:r>
              <a:rPr spc="320" dirty="0"/>
              <a:t> </a:t>
            </a:r>
            <a:r>
              <a:rPr spc="180" dirty="0"/>
              <a:t>2024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530859"/>
            <a:ext cx="11852275" cy="6327140"/>
            <a:chOff x="381000" y="530859"/>
            <a:chExt cx="11471275" cy="63271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530859"/>
              <a:ext cx="4849114" cy="34969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4060477"/>
              <a:ext cx="4849113" cy="2797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4447" y="2831592"/>
              <a:ext cx="4457700" cy="101041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592948" y="2979801"/>
            <a:ext cx="39395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25" dirty="0">
                <a:solidFill>
                  <a:srgbClr val="0462C1"/>
                </a:solidFill>
                <a:latin typeface="Cambria"/>
                <a:cs typeface="Cambria"/>
                <a:hlinkClick r:id="rId6"/>
              </a:rPr>
              <a:t>https://fipi.ru/ege/videokonsu</a:t>
            </a:r>
            <a:endParaRPr sz="20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</a:pPr>
            <a:r>
              <a:rPr sz="2000" spc="105" dirty="0">
                <a:solidFill>
                  <a:srgbClr val="0462C1"/>
                </a:solidFill>
                <a:latin typeface="Cambria"/>
                <a:cs typeface="Cambria"/>
                <a:hlinkClick r:id="rId6"/>
              </a:rPr>
              <a:t>ltatsii-razrabotchikov-kim-yege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55052" y="995172"/>
            <a:ext cx="4023359" cy="122529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940420" y="1253439"/>
            <a:ext cx="34537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2000" b="1" spc="135" dirty="0">
                <a:solidFill>
                  <a:srgbClr val="471F67"/>
                </a:solidFill>
                <a:latin typeface="Cambria"/>
                <a:cs typeface="Cambria"/>
              </a:rPr>
              <a:t>Видеоконсультации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b="1" spc="120" dirty="0">
                <a:solidFill>
                  <a:srgbClr val="471F67"/>
                </a:solidFill>
                <a:latin typeface="Cambria"/>
                <a:cs typeface="Cambria"/>
              </a:rPr>
              <a:t>разработчиков</a:t>
            </a:r>
            <a:r>
              <a:rPr sz="2000" b="1" spc="165" dirty="0">
                <a:solidFill>
                  <a:srgbClr val="471F67"/>
                </a:solidFill>
                <a:latin typeface="Cambria"/>
                <a:cs typeface="Cambria"/>
              </a:rPr>
              <a:t> </a:t>
            </a:r>
            <a:r>
              <a:rPr sz="2000" b="1" spc="204" dirty="0">
                <a:solidFill>
                  <a:srgbClr val="471F67"/>
                </a:solidFill>
                <a:latin typeface="Cambria"/>
                <a:cs typeface="Cambria"/>
              </a:rPr>
              <a:t>КИМ</a:t>
            </a:r>
            <a:r>
              <a:rPr sz="2000" b="1" spc="175" dirty="0">
                <a:solidFill>
                  <a:srgbClr val="471F67"/>
                </a:solidFill>
                <a:latin typeface="Cambria"/>
                <a:cs typeface="Cambria"/>
              </a:rPr>
              <a:t> </a:t>
            </a:r>
            <a:r>
              <a:rPr sz="2000" b="1" spc="285" dirty="0">
                <a:solidFill>
                  <a:srgbClr val="471F67"/>
                </a:solidFill>
                <a:latin typeface="Cambria"/>
                <a:cs typeface="Cambria"/>
              </a:rPr>
              <a:t>ЕГЭ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55784" y="2290191"/>
            <a:ext cx="422656" cy="498221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7629143" y="3942586"/>
            <a:ext cx="3850004" cy="2915920"/>
            <a:chOff x="7629143" y="3942586"/>
            <a:chExt cx="3850004" cy="291592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9143" y="3942586"/>
              <a:ext cx="3849624" cy="29154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24977" y="4138283"/>
              <a:ext cx="3261614" cy="2609215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228600"/>
            <a:ext cx="6358127" cy="750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6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47239" y="1196721"/>
          <a:ext cx="9408158" cy="5629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295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645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87630" algn="ctr">
                        <a:lnSpc>
                          <a:spcPts val="239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latin typeface="Cambria"/>
                          <a:cs typeface="Cambria"/>
                        </a:rPr>
                        <a:t>1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2115"/>
                        </a:lnSpc>
                      </a:pPr>
                      <a:r>
                        <a:rPr sz="2000" b="1" spc="15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2000" b="1" spc="15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6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2370"/>
                        </a:lnSpc>
                      </a:pPr>
                      <a:r>
                        <a:rPr sz="2000" b="1" spc="13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3ч</a:t>
                      </a:r>
                      <a:r>
                        <a:rPr sz="2000" b="1" spc="2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3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30</a:t>
                      </a:r>
                      <a:r>
                        <a:rPr sz="2000" b="1" spc="17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204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</a:t>
                      </a:r>
                      <a:r>
                        <a:rPr sz="2000" b="1" spc="18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(210</a:t>
                      </a:r>
                      <a:r>
                        <a:rPr sz="2000" b="1" spc="2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мин)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latin typeface="Cambria"/>
                          <a:cs typeface="Cambria"/>
                        </a:rPr>
                        <a:t>2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ts val="2115"/>
                        </a:lnSpc>
                      </a:pPr>
                      <a:r>
                        <a:rPr sz="2000" b="1" spc="16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r>
                        <a:rPr sz="2000" b="1" spc="12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5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(базовая)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b="1" spc="13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2000" b="1" spc="18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3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2000" b="1" spc="20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2000" b="1" spc="22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мин)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713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>
                          <a:latin typeface="Cambria"/>
                          <a:cs typeface="Cambria"/>
                        </a:rPr>
                        <a:t>3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ts val="2115"/>
                        </a:lnSpc>
                      </a:pPr>
                      <a:r>
                        <a:rPr sz="2000" b="1" spc="16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r>
                        <a:rPr sz="2000" b="1" spc="14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6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(профильная)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13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3ч</a:t>
                      </a:r>
                      <a:r>
                        <a:rPr sz="2000" b="1" spc="2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3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55</a:t>
                      </a:r>
                      <a:r>
                        <a:rPr sz="2000" b="1" spc="17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204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</a:t>
                      </a:r>
                      <a:r>
                        <a:rPr sz="2000" b="1" spc="18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2000" b="1" spc="2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мин)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951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>
                          <a:latin typeface="Cambria"/>
                          <a:cs typeface="Cambria"/>
                        </a:rPr>
                        <a:t>4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ts val="2115"/>
                        </a:lnSpc>
                      </a:pPr>
                      <a:r>
                        <a:rPr sz="2000" b="1" spc="13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b="1" spc="13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3ч</a:t>
                      </a:r>
                      <a:r>
                        <a:rPr sz="2000" b="1" spc="2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3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55</a:t>
                      </a:r>
                      <a:r>
                        <a:rPr sz="2000" b="1" spc="17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204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</a:t>
                      </a:r>
                      <a:r>
                        <a:rPr sz="2000" b="1" spc="18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2000" b="1" spc="21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мин)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dirty="0">
                          <a:latin typeface="Cambria"/>
                          <a:cs typeface="Cambria"/>
                        </a:rPr>
                        <a:t>5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ts val="2115"/>
                        </a:lnSpc>
                      </a:pPr>
                      <a:r>
                        <a:rPr sz="2000" b="1" spc="17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b="1" spc="13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3ч</a:t>
                      </a:r>
                      <a:r>
                        <a:rPr sz="2000" b="1" spc="2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3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30</a:t>
                      </a:r>
                      <a:r>
                        <a:rPr sz="2000" b="1" spc="17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204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</a:t>
                      </a:r>
                      <a:r>
                        <a:rPr sz="2000" b="1" spc="18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(210</a:t>
                      </a:r>
                      <a:r>
                        <a:rPr sz="2000" b="1" spc="2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мин)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713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>
                          <a:latin typeface="Cambria"/>
                          <a:cs typeface="Cambria"/>
                        </a:rPr>
                        <a:t>6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ts val="2115"/>
                        </a:lnSpc>
                      </a:pPr>
                      <a:r>
                        <a:rPr sz="2000" b="1" spc="14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sz="2000" b="1" spc="15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4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sz="2000" b="1" spc="18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8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13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3ч</a:t>
                      </a:r>
                      <a:r>
                        <a:rPr sz="2000" b="1" spc="2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3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55</a:t>
                      </a:r>
                      <a:r>
                        <a:rPr sz="2000" b="1" spc="17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204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</a:t>
                      </a:r>
                      <a:r>
                        <a:rPr sz="2000" b="1" spc="18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2000" b="1" spc="21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мин)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mbria"/>
                          <a:cs typeface="Cambria"/>
                        </a:rPr>
                        <a:t>7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2115"/>
                        </a:lnSpc>
                      </a:pPr>
                      <a:r>
                        <a:rPr sz="2000" b="1" spc="9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13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3ч</a:t>
                      </a:r>
                      <a:r>
                        <a:rPr sz="2000" b="1" spc="2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3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55</a:t>
                      </a:r>
                      <a:r>
                        <a:rPr sz="2000" b="1" spc="17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204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</a:t>
                      </a:r>
                      <a:r>
                        <a:rPr sz="2000" b="1" spc="18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2000" b="1" spc="21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мин)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951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mbria"/>
                          <a:cs typeface="Cambria"/>
                        </a:rPr>
                        <a:t>8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2120"/>
                        </a:lnSpc>
                      </a:pPr>
                      <a:r>
                        <a:rPr sz="2000" b="1" spc="14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13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3ч</a:t>
                      </a:r>
                      <a:r>
                        <a:rPr sz="2000" b="1" spc="2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3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30</a:t>
                      </a:r>
                      <a:r>
                        <a:rPr sz="2000" b="1" spc="17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204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</a:t>
                      </a:r>
                      <a:r>
                        <a:rPr sz="2000" b="1" spc="18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(210</a:t>
                      </a:r>
                      <a:r>
                        <a:rPr sz="2000" b="1" spc="21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мин)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713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mbria"/>
                          <a:cs typeface="Cambria"/>
                        </a:rPr>
                        <a:t>9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2120"/>
                        </a:lnSpc>
                      </a:pPr>
                      <a:r>
                        <a:rPr sz="2000" b="1" spc="12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spc="13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2000" b="1" spc="18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3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2000" b="1" spc="20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2000" b="1" spc="22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мин)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135" dirty="0">
                          <a:latin typeface="Cambria"/>
                          <a:cs typeface="Cambria"/>
                        </a:rPr>
                        <a:t>10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114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английский</a:t>
                      </a:r>
                      <a:r>
                        <a:rPr sz="2000" b="1" spc="19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6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431165">
                        <a:lnSpc>
                          <a:spcPct val="100000"/>
                        </a:lnSpc>
                      </a:pPr>
                      <a:r>
                        <a:rPr sz="2000" b="1" spc="13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3ч</a:t>
                      </a:r>
                      <a:r>
                        <a:rPr sz="2000" b="1" spc="204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3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10</a:t>
                      </a:r>
                      <a:r>
                        <a:rPr sz="2000" b="1" spc="21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204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 </a:t>
                      </a:r>
                      <a:r>
                        <a:rPr sz="2000" b="1" spc="5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(190</a:t>
                      </a:r>
                      <a:r>
                        <a:rPr sz="2000" b="1" spc="22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мин)</a:t>
                      </a:r>
                      <a:endParaRPr sz="2000">
                        <a:latin typeface="Cambria"/>
                        <a:cs typeface="Cambria"/>
                      </a:endParaRPr>
                    </a:p>
                    <a:p>
                      <a:pPr marL="42037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–</a:t>
                      </a:r>
                      <a:r>
                        <a:rPr sz="2000" b="1" spc="19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7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письменная</a:t>
                      </a:r>
                      <a:r>
                        <a:rPr sz="2000" b="1" spc="9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5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часть;</a:t>
                      </a:r>
                      <a:endParaRPr sz="2000">
                        <a:latin typeface="Cambria"/>
                        <a:cs typeface="Cambria"/>
                      </a:endParaRPr>
                    </a:p>
                    <a:p>
                      <a:pPr marL="381000">
                        <a:lnSpc>
                          <a:spcPct val="100000"/>
                        </a:lnSpc>
                      </a:pPr>
                      <a:r>
                        <a:rPr sz="2000" b="1" spc="13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17</a:t>
                      </a:r>
                      <a:r>
                        <a:rPr sz="2000" b="1" spc="229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204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</a:t>
                      </a:r>
                      <a:r>
                        <a:rPr sz="2000" b="1" spc="19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–</a:t>
                      </a:r>
                      <a:r>
                        <a:rPr sz="2000" b="1" spc="229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6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устная</a:t>
                      </a:r>
                      <a:r>
                        <a:rPr sz="2000" b="1" spc="14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6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часть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824">
                <a:tc>
                  <a:txBody>
                    <a:bodyPr/>
                    <a:lstStyle/>
                    <a:p>
                      <a:pPr marR="16129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140" dirty="0">
                          <a:latin typeface="Cambria"/>
                          <a:cs typeface="Cambria"/>
                        </a:rPr>
                        <a:t>11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15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немецкий</a:t>
                      </a:r>
                      <a:r>
                        <a:rPr sz="2000" b="1" spc="17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6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8777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140" dirty="0">
                          <a:latin typeface="Cambria"/>
                          <a:cs typeface="Cambria"/>
                        </a:rPr>
                        <a:t>12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15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французский</a:t>
                      </a:r>
                      <a:r>
                        <a:rPr sz="2000" b="1" spc="13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6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8752">
                <a:tc>
                  <a:txBody>
                    <a:bodyPr/>
                    <a:lstStyle/>
                    <a:p>
                      <a:pPr marR="16129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140" dirty="0">
                          <a:latin typeface="Cambria"/>
                          <a:cs typeface="Cambria"/>
                        </a:rPr>
                        <a:t>13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15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испанский</a:t>
                      </a:r>
                      <a:r>
                        <a:rPr sz="2000" b="1" spc="19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6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8752">
                <a:tc>
                  <a:txBody>
                    <a:bodyPr/>
                    <a:lstStyle/>
                    <a:p>
                      <a:pPr marR="16129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140" dirty="0">
                          <a:latin typeface="Cambria"/>
                          <a:cs typeface="Cambria"/>
                        </a:rPr>
                        <a:t>14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ts val="2125"/>
                        </a:lnSpc>
                      </a:pPr>
                      <a:r>
                        <a:rPr sz="2000" b="1" spc="145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spc="13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3ч</a:t>
                      </a:r>
                      <a:r>
                        <a:rPr sz="2000" b="1" spc="2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3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30</a:t>
                      </a:r>
                      <a:r>
                        <a:rPr sz="2000" b="1" spc="17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204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</a:t>
                      </a:r>
                      <a:r>
                        <a:rPr sz="2000" b="1" spc="18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(210</a:t>
                      </a:r>
                      <a:r>
                        <a:rPr sz="2000" b="1" spc="2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мин)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8755">
                <a:tc>
                  <a:txBody>
                    <a:bodyPr/>
                    <a:lstStyle/>
                    <a:p>
                      <a:pPr marR="16129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135" dirty="0">
                          <a:latin typeface="Cambria"/>
                          <a:cs typeface="Cambria"/>
                        </a:rPr>
                        <a:t>15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ts val="2125"/>
                        </a:lnSpc>
                      </a:pPr>
                      <a:r>
                        <a:rPr sz="2000" b="1" spc="110" dirty="0">
                          <a:solidFill>
                            <a:srgbClr val="001F5F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spc="13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3ч</a:t>
                      </a:r>
                      <a:r>
                        <a:rPr sz="2000" b="1" spc="2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3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55</a:t>
                      </a:r>
                      <a:r>
                        <a:rPr sz="2000" b="1" spc="17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204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</a:t>
                      </a:r>
                      <a:r>
                        <a:rPr sz="2000" b="1" spc="18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2000" b="1" spc="21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11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мин)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7923276" y="0"/>
            <a:ext cx="4269105" cy="1191895"/>
            <a:chOff x="7923276" y="0"/>
            <a:chExt cx="4269105" cy="11918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3276" y="0"/>
              <a:ext cx="4268724" cy="7650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1372" y="402336"/>
              <a:ext cx="3500628" cy="78943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32444" y="64769"/>
            <a:ext cx="39808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1050" marR="5080" indent="-768985">
              <a:lnSpc>
                <a:spcPct val="100000"/>
              </a:lnSpc>
              <a:spcBef>
                <a:spcPts val="95"/>
              </a:spcBef>
            </a:pPr>
            <a:r>
              <a:rPr spc="180" dirty="0"/>
              <a:t>Продолжительность </a:t>
            </a:r>
            <a:r>
              <a:rPr spc="-605" dirty="0"/>
              <a:t> </a:t>
            </a:r>
            <a:r>
              <a:rPr spc="185" dirty="0"/>
              <a:t>проведения</a:t>
            </a:r>
            <a:r>
              <a:rPr spc="305" dirty="0"/>
              <a:t> </a:t>
            </a:r>
            <a:r>
              <a:rPr spc="395" dirty="0"/>
              <a:t>ЕГЭ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039100" cy="1162685"/>
          </a:xfrm>
          <a:custGeom>
            <a:avLst/>
            <a:gdLst/>
            <a:ahLst/>
            <a:cxnLst/>
            <a:rect l="l" t="t" r="r" b="b"/>
            <a:pathLst>
              <a:path w="8039100" h="1162685">
                <a:moveTo>
                  <a:pt x="0" y="1162558"/>
                </a:moveTo>
                <a:lnTo>
                  <a:pt x="8039100" y="1162558"/>
                </a:lnTo>
                <a:lnTo>
                  <a:pt x="8039100" y="0"/>
                </a:lnTo>
                <a:lnTo>
                  <a:pt x="0" y="0"/>
                </a:lnTo>
                <a:lnTo>
                  <a:pt x="0" y="1162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0873" y="16890"/>
            <a:ext cx="787400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i="1" u="sng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Проект</a:t>
            </a:r>
            <a:r>
              <a:rPr sz="1400" b="1" i="1" spc="1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400" i="1" spc="114" dirty="0">
                <a:solidFill>
                  <a:srgbClr val="006FC0"/>
                </a:solidFill>
                <a:latin typeface="Cambria"/>
                <a:cs typeface="Cambria"/>
              </a:rPr>
              <a:t>Приказа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 Министерства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просвещения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РФ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Федеральной 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службы</a:t>
            </a:r>
            <a:r>
              <a:rPr sz="1400" i="1" spc="1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по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надзору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45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endParaRPr sz="1400">
              <a:latin typeface="Cambria"/>
              <a:cs typeface="Cambria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сфере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образования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30" dirty="0">
                <a:solidFill>
                  <a:srgbClr val="006FC0"/>
                </a:solidFill>
                <a:latin typeface="Cambria"/>
                <a:cs typeface="Cambria"/>
              </a:rPr>
              <a:t>науки</a:t>
            </a:r>
            <a:r>
              <a:rPr sz="1400" i="1" spc="5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5" dirty="0">
                <a:solidFill>
                  <a:srgbClr val="006FC0"/>
                </a:solidFill>
                <a:latin typeface="Cambria"/>
                <a:cs typeface="Cambria"/>
              </a:rPr>
              <a:t>«Об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утверждении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60" dirty="0">
                <a:solidFill>
                  <a:srgbClr val="006FC0"/>
                </a:solidFill>
                <a:latin typeface="Cambria"/>
                <a:cs typeface="Cambria"/>
              </a:rPr>
              <a:t>единого</a:t>
            </a:r>
            <a:r>
              <a:rPr sz="1400" i="1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расписания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endParaRPr sz="1400">
              <a:latin typeface="Cambria"/>
              <a:cs typeface="Cambria"/>
            </a:endParaRPr>
          </a:p>
          <a:p>
            <a:pPr marL="178435" marR="170815" indent="3810" algn="ctr">
              <a:lnSpc>
                <a:spcPct val="100000"/>
              </a:lnSpc>
            </a:pP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продолжительности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проведения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60" dirty="0">
                <a:solidFill>
                  <a:srgbClr val="006FC0"/>
                </a:solidFill>
                <a:latin typeface="Cambria"/>
                <a:cs typeface="Cambria"/>
              </a:rPr>
              <a:t>единого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65" dirty="0">
                <a:solidFill>
                  <a:srgbClr val="006FC0"/>
                </a:solidFill>
                <a:latin typeface="Cambria"/>
                <a:cs typeface="Cambria"/>
              </a:rPr>
              <a:t>государственного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экзамена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по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каждому </a:t>
            </a:r>
            <a:r>
              <a:rPr sz="1400" i="1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учебному предмету,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требований </a:t>
            </a:r>
            <a:r>
              <a:rPr sz="1400" i="1" spc="145" dirty="0">
                <a:solidFill>
                  <a:srgbClr val="006FC0"/>
                </a:solidFill>
                <a:latin typeface="Cambria"/>
                <a:cs typeface="Cambria"/>
              </a:rPr>
              <a:t>к 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использованию </a:t>
            </a:r>
            <a:r>
              <a:rPr sz="1400" i="1" spc="75" dirty="0">
                <a:solidFill>
                  <a:srgbClr val="006FC0"/>
                </a:solidFill>
                <a:latin typeface="Cambria"/>
                <a:cs typeface="Cambria"/>
              </a:rPr>
              <a:t>средств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обучения 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и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воспитания </a:t>
            </a:r>
            <a:r>
              <a:rPr sz="1400" i="1" spc="-2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при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35" dirty="0">
                <a:solidFill>
                  <a:srgbClr val="006FC0"/>
                </a:solidFill>
                <a:latin typeface="Cambria"/>
                <a:cs typeface="Cambria"/>
              </a:rPr>
              <a:t>его</a:t>
            </a:r>
            <a:r>
              <a:rPr sz="1400" i="1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90" dirty="0">
                <a:solidFill>
                  <a:srgbClr val="006FC0"/>
                </a:solidFill>
                <a:latin typeface="Cambria"/>
                <a:cs typeface="Cambria"/>
              </a:rPr>
              <a:t>проведении</a:t>
            </a:r>
            <a:r>
              <a:rPr sz="1400" i="1" spc="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45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r>
              <a:rPr sz="1400" i="1" spc="8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30" dirty="0">
                <a:solidFill>
                  <a:srgbClr val="006FC0"/>
                </a:solidFill>
                <a:latin typeface="Cambria"/>
                <a:cs typeface="Cambria"/>
              </a:rPr>
              <a:t>2024</a:t>
            </a:r>
            <a:r>
              <a:rPr sz="1400" i="1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dirty="0">
                <a:solidFill>
                  <a:srgbClr val="006FC0"/>
                </a:solidFill>
                <a:latin typeface="Cambria"/>
                <a:cs typeface="Cambria"/>
              </a:rPr>
              <a:t>году»</a:t>
            </a:r>
            <a:r>
              <a:rPr sz="1400" i="1" spc="1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45" dirty="0">
                <a:solidFill>
                  <a:srgbClr val="006FC0"/>
                </a:solidFill>
                <a:latin typeface="Cambria"/>
                <a:cs typeface="Cambria"/>
              </a:rPr>
              <a:t>(подготовлен</a:t>
            </a:r>
            <a:r>
              <a:rPr sz="1400" i="1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100" dirty="0">
                <a:solidFill>
                  <a:srgbClr val="006FC0"/>
                </a:solidFill>
                <a:latin typeface="Cambria"/>
                <a:cs typeface="Cambria"/>
              </a:rPr>
              <a:t>Минпросвещения</a:t>
            </a:r>
            <a:r>
              <a:rPr sz="1400" i="1" spc="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400" i="1" spc="50" dirty="0">
                <a:solidFill>
                  <a:srgbClr val="006FC0"/>
                </a:solidFill>
                <a:latin typeface="Cambria"/>
                <a:cs typeface="Cambria"/>
              </a:rPr>
              <a:t>России)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3855" y="1109470"/>
            <a:ext cx="978407" cy="569214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328568" y="1502091"/>
            <a:ext cx="503555" cy="4994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60"/>
              </a:lnSpc>
            </a:pPr>
            <a:r>
              <a:rPr sz="3200" b="1" spc="280" dirty="0">
                <a:solidFill>
                  <a:srgbClr val="C00000"/>
                </a:solidFill>
                <a:latin typeface="Cambria"/>
                <a:cs typeface="Cambria"/>
              </a:rPr>
              <a:t>Возможны</a:t>
            </a:r>
            <a:r>
              <a:rPr sz="3200" b="1" spc="2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3200" b="1" spc="240" dirty="0">
                <a:solidFill>
                  <a:srgbClr val="C00000"/>
                </a:solidFill>
                <a:latin typeface="Cambria"/>
                <a:cs typeface="Cambria"/>
              </a:rPr>
              <a:t>изменения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4920" y="1768221"/>
            <a:ext cx="958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001F5F"/>
                </a:solidFill>
                <a:latin typeface="Cambria"/>
                <a:cs typeface="Cambria"/>
              </a:rPr>
              <a:t>выполнение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73918" y="1768221"/>
            <a:ext cx="1339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арифметических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9957" y="1768221"/>
            <a:ext cx="6274435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99085" marR="5080" indent="-287020">
              <a:lnSpc>
                <a:spcPts val="1430"/>
              </a:lnSpc>
              <a:spcBef>
                <a:spcPts val="155"/>
              </a:spcBef>
              <a:buFont typeface="Wingdings"/>
              <a:buChar char=""/>
              <a:tabLst>
                <a:tab pos="299085" algn="l"/>
                <a:tab pos="299720" algn="l"/>
                <a:tab pos="685800" algn="l"/>
                <a:tab pos="1480185" algn="l"/>
                <a:tab pos="1649095" algn="l"/>
                <a:tab pos="1913255" algn="l"/>
                <a:tab pos="2550160" algn="l"/>
                <a:tab pos="3694429" algn="l"/>
                <a:tab pos="3731260" algn="l"/>
                <a:tab pos="4857750" algn="l"/>
                <a:tab pos="4917440" algn="l"/>
              </a:tabLst>
            </a:pPr>
            <a:r>
              <a:rPr sz="1200" b="1" spc="8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200" b="1" dirty="0">
                <a:solidFill>
                  <a:srgbClr val="C00000"/>
                </a:solidFill>
                <a:latin typeface="Cambria"/>
                <a:cs typeface="Cambria"/>
              </a:rPr>
              <a:t>	</a:t>
            </a:r>
            <a:r>
              <a:rPr sz="1200" b="1" spc="35" dirty="0">
                <a:solidFill>
                  <a:srgbClr val="C00000"/>
                </a:solidFill>
                <a:latin typeface="Cambria"/>
                <a:cs typeface="Cambria"/>
              </a:rPr>
              <a:t>био</a:t>
            </a:r>
            <a:r>
              <a:rPr sz="1200" b="1" spc="50" dirty="0">
                <a:solidFill>
                  <a:srgbClr val="C00000"/>
                </a:solidFill>
                <a:latin typeface="Cambria"/>
                <a:cs typeface="Cambria"/>
              </a:rPr>
              <a:t>л</a:t>
            </a:r>
            <a:r>
              <a:rPr sz="1200" b="1" spc="70" dirty="0">
                <a:solidFill>
                  <a:srgbClr val="C00000"/>
                </a:solidFill>
                <a:latin typeface="Cambria"/>
                <a:cs typeface="Cambria"/>
              </a:rPr>
              <a:t>оги</a:t>
            </a:r>
            <a:r>
              <a:rPr sz="1200" b="1" spc="85" dirty="0">
                <a:solidFill>
                  <a:srgbClr val="C00000"/>
                </a:solidFill>
                <a:latin typeface="Cambria"/>
                <a:cs typeface="Cambria"/>
              </a:rPr>
              <a:t>и</a:t>
            </a:r>
            <a:r>
              <a:rPr sz="1200" b="1" dirty="0">
                <a:solidFill>
                  <a:srgbClr val="C00000"/>
                </a:solidFill>
                <a:latin typeface="Cambria"/>
                <a:cs typeface="Cambria"/>
              </a:rPr>
              <a:t>		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–	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непрограммируе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мый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	</a:t>
            </a:r>
            <a:r>
              <a:rPr sz="1200" spc="45" dirty="0">
                <a:solidFill>
                  <a:srgbClr val="001F5F"/>
                </a:solidFill>
                <a:latin typeface="Cambria"/>
                <a:cs typeface="Cambria"/>
              </a:rPr>
              <a:t>каль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к</a:t>
            </a:r>
            <a:r>
              <a:rPr sz="1200" spc="20" dirty="0">
                <a:solidFill>
                  <a:srgbClr val="001F5F"/>
                </a:solidFill>
                <a:latin typeface="Cambria"/>
                <a:cs typeface="Cambria"/>
              </a:rPr>
              <a:t>улят</a:t>
            </a:r>
            <a:r>
              <a:rPr sz="1200" spc="30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1200" spc="150" dirty="0">
                <a:solidFill>
                  <a:srgbClr val="001F5F"/>
                </a:solidFill>
                <a:latin typeface="Cambria"/>
                <a:cs typeface="Cambria"/>
              </a:rPr>
              <a:t>р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	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обеспечивающий  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вычислений	</a:t>
            </a:r>
            <a:r>
              <a:rPr sz="1200" spc="50" dirty="0">
                <a:solidFill>
                  <a:srgbClr val="001F5F"/>
                </a:solidFill>
                <a:latin typeface="Cambria"/>
                <a:cs typeface="Cambria"/>
              </a:rPr>
              <a:t>(сложение,	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вычитание,	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умножение,	</a:t>
            </a:r>
            <a:r>
              <a:rPr sz="1200" spc="50" dirty="0">
                <a:solidFill>
                  <a:srgbClr val="001F5F"/>
                </a:solidFill>
                <a:latin typeface="Cambria"/>
                <a:cs typeface="Cambria"/>
              </a:rPr>
              <a:t>деление,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63025" y="1949577"/>
            <a:ext cx="3151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5220" algn="l"/>
                <a:tab pos="1876425" algn="l"/>
                <a:tab pos="2219325" algn="l"/>
              </a:tabLst>
            </a:pPr>
            <a:r>
              <a:rPr sz="1200" spc="45" dirty="0">
                <a:solidFill>
                  <a:srgbClr val="001F5F"/>
                </a:solidFill>
                <a:latin typeface="Cambria"/>
                <a:cs typeface="Cambria"/>
              </a:rPr>
              <a:t>извлечение	</a:t>
            </a:r>
            <a:r>
              <a:rPr sz="1200" spc="35" dirty="0">
                <a:solidFill>
                  <a:srgbClr val="001F5F"/>
                </a:solidFill>
                <a:latin typeface="Cambria"/>
                <a:cs typeface="Cambria"/>
              </a:rPr>
              <a:t>корня)	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и	</a:t>
            </a:r>
            <a:r>
              <a:rPr sz="1200" spc="50" dirty="0">
                <a:solidFill>
                  <a:srgbClr val="001F5F"/>
                </a:solidFill>
                <a:latin typeface="Cambria"/>
                <a:cs typeface="Cambria"/>
              </a:rPr>
              <a:t>вычисление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6470" y="2132838"/>
            <a:ext cx="8609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тригонометрических</a:t>
            </a:r>
            <a:r>
              <a:rPr sz="12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90" dirty="0">
                <a:solidFill>
                  <a:srgbClr val="001F5F"/>
                </a:solidFill>
                <a:latin typeface="Cambria"/>
                <a:cs typeface="Cambria"/>
              </a:rPr>
              <a:t>функций</a:t>
            </a:r>
            <a:r>
              <a:rPr sz="12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(sin,</a:t>
            </a:r>
            <a:r>
              <a:rPr sz="1200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95" dirty="0">
                <a:solidFill>
                  <a:srgbClr val="001F5F"/>
                </a:solidFill>
                <a:latin typeface="Cambria"/>
                <a:cs typeface="Cambria"/>
              </a:rPr>
              <a:t>cos,</a:t>
            </a:r>
            <a:r>
              <a:rPr sz="12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tg,</a:t>
            </a:r>
            <a:r>
              <a:rPr sz="12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ctg,</a:t>
            </a:r>
            <a:r>
              <a:rPr sz="1200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85" dirty="0">
                <a:solidFill>
                  <a:srgbClr val="001F5F"/>
                </a:solidFill>
                <a:latin typeface="Cambria"/>
                <a:cs typeface="Cambria"/>
              </a:rPr>
              <a:t>arcsin,</a:t>
            </a:r>
            <a:r>
              <a:rPr sz="1200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85" dirty="0">
                <a:solidFill>
                  <a:srgbClr val="001F5F"/>
                </a:solidFill>
                <a:latin typeface="Cambria"/>
                <a:cs typeface="Cambria"/>
              </a:rPr>
              <a:t>arccos,</a:t>
            </a:r>
            <a:r>
              <a:rPr sz="12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50" dirty="0">
                <a:solidFill>
                  <a:srgbClr val="001F5F"/>
                </a:solidFill>
                <a:latin typeface="Cambria"/>
                <a:cs typeface="Cambria"/>
              </a:rPr>
              <a:t>arctg),</a:t>
            </a:r>
            <a:r>
              <a:rPr sz="1200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r>
              <a:rPr sz="12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этом</a:t>
            </a:r>
            <a:r>
              <a:rPr sz="12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12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осуществляющий</a:t>
            </a:r>
            <a:r>
              <a:rPr sz="1200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85" dirty="0">
                <a:solidFill>
                  <a:srgbClr val="001F5F"/>
                </a:solidFill>
                <a:latin typeface="Cambria"/>
                <a:cs typeface="Cambria"/>
              </a:rPr>
              <a:t>функции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6470" y="2315717"/>
            <a:ext cx="6059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3125" algn="l"/>
                <a:tab pos="1532255" algn="l"/>
                <a:tab pos="2576195" algn="l"/>
                <a:tab pos="3120390" algn="l"/>
                <a:tab pos="3882390" algn="l"/>
                <a:tab pos="4155440" algn="l"/>
                <a:tab pos="4505960" algn="l"/>
                <a:tab pos="5438140" algn="l"/>
              </a:tabLst>
            </a:pP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средс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т</a:t>
            </a:r>
            <a:r>
              <a:rPr sz="1200" spc="95" dirty="0">
                <a:solidFill>
                  <a:srgbClr val="001F5F"/>
                </a:solidFill>
                <a:latin typeface="Cambria"/>
                <a:cs typeface="Cambria"/>
              </a:rPr>
              <a:t>ва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85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1200" spc="110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язи,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хранилищ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а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45" dirty="0">
                <a:solidFill>
                  <a:srgbClr val="001F5F"/>
                </a:solidFill>
                <a:latin typeface="Cambria"/>
                <a:cs typeface="Cambria"/>
              </a:rPr>
              <a:t>баз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ы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данных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имеющий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доступа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14356" y="2315717"/>
            <a:ext cx="737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670" algn="l"/>
              </a:tabLst>
            </a:pPr>
            <a:r>
              <a:rPr sz="1200" spc="95" dirty="0">
                <a:solidFill>
                  <a:srgbClr val="001F5F"/>
                </a:solidFill>
                <a:latin typeface="Cambria"/>
                <a:cs typeface="Cambria"/>
              </a:rPr>
              <a:t>к	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сетям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00181" y="2315717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пере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д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ачи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99342" y="2315717"/>
            <a:ext cx="614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данных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6470" y="2498597"/>
            <a:ext cx="6306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4530" algn="l"/>
                <a:tab pos="1503045" algn="l"/>
                <a:tab pos="2465070" algn="l"/>
                <a:tab pos="3095625" algn="l"/>
              </a:tabLst>
            </a:pPr>
            <a:r>
              <a:rPr sz="1200" spc="-5" dirty="0">
                <a:solidFill>
                  <a:srgbClr val="001F5F"/>
                </a:solidFill>
                <a:latin typeface="Cambria"/>
                <a:cs typeface="Cambria"/>
              </a:rPr>
              <a:t>(в	</a:t>
            </a:r>
            <a:r>
              <a:rPr sz="1200" spc="50" dirty="0">
                <a:solidFill>
                  <a:srgbClr val="001F5F"/>
                </a:solidFill>
                <a:latin typeface="Cambria"/>
                <a:cs typeface="Cambria"/>
              </a:rPr>
              <a:t>том	</a:t>
            </a:r>
            <a:r>
              <a:rPr sz="1200" spc="40" dirty="0">
                <a:solidFill>
                  <a:srgbClr val="001F5F"/>
                </a:solidFill>
                <a:latin typeface="Cambria"/>
                <a:cs typeface="Cambria"/>
              </a:rPr>
              <a:t>числе	</a:t>
            </a:r>
            <a:r>
              <a:rPr sz="1200" spc="95" dirty="0">
                <a:solidFill>
                  <a:srgbClr val="001F5F"/>
                </a:solidFill>
                <a:latin typeface="Cambria"/>
                <a:cs typeface="Cambria"/>
              </a:rPr>
              <a:t>к	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информационно-телекоммуникационной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21290" y="2498597"/>
            <a:ext cx="1791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5825" algn="l"/>
              </a:tabLst>
            </a:pP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сети	</a:t>
            </a:r>
            <a:r>
              <a:rPr sz="1200" spc="20" dirty="0">
                <a:solidFill>
                  <a:srgbClr val="001F5F"/>
                </a:solidFill>
                <a:latin typeface="Cambria"/>
                <a:cs typeface="Cambria"/>
              </a:rPr>
              <a:t>«Инт</a:t>
            </a:r>
            <a:r>
              <a:rPr sz="1200" spc="25" dirty="0">
                <a:solidFill>
                  <a:srgbClr val="001F5F"/>
                </a:solidFill>
                <a:latin typeface="Cambria"/>
                <a:cs typeface="Cambria"/>
              </a:rPr>
              <a:t>е</a:t>
            </a:r>
            <a:r>
              <a:rPr sz="1200" spc="5" dirty="0">
                <a:solidFill>
                  <a:srgbClr val="001F5F"/>
                </a:solidFill>
                <a:latin typeface="Cambria"/>
                <a:cs typeface="Cambria"/>
              </a:rPr>
              <a:t>рнет</a:t>
            </a:r>
            <a:r>
              <a:rPr sz="1200" spc="20" dirty="0">
                <a:solidFill>
                  <a:srgbClr val="001F5F"/>
                </a:solidFill>
                <a:latin typeface="Cambria"/>
                <a:cs typeface="Cambria"/>
              </a:rPr>
              <a:t>»</a:t>
            </a:r>
            <a:r>
              <a:rPr sz="1200" spc="-100" dirty="0">
                <a:solidFill>
                  <a:srgbClr val="001F5F"/>
                </a:solidFill>
                <a:latin typeface="Cambria"/>
                <a:cs typeface="Cambria"/>
              </a:rPr>
              <a:t>)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9957" y="2681478"/>
            <a:ext cx="8895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001F5F"/>
                </a:solidFill>
                <a:latin typeface="Cambria"/>
                <a:cs typeface="Cambria"/>
              </a:rPr>
              <a:t>(далее</a:t>
            </a:r>
            <a:r>
              <a:rPr sz="1200" spc="1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200" spc="1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непрограммируемый</a:t>
            </a:r>
            <a:r>
              <a:rPr sz="12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25" dirty="0">
                <a:solidFill>
                  <a:srgbClr val="001F5F"/>
                </a:solidFill>
                <a:latin typeface="Cambria"/>
                <a:cs typeface="Cambria"/>
              </a:rPr>
              <a:t>калькулятор);</a:t>
            </a:r>
            <a:endParaRPr sz="1200" dirty="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b="1" spc="8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200" b="1" spc="1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b="1" spc="70" dirty="0">
                <a:solidFill>
                  <a:srgbClr val="C00000"/>
                </a:solidFill>
                <a:latin typeface="Cambria"/>
                <a:cs typeface="Cambria"/>
              </a:rPr>
              <a:t>географии</a:t>
            </a:r>
            <a:r>
              <a:rPr sz="1200" b="1" spc="1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2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непрограммируемый</a:t>
            </a:r>
            <a:r>
              <a:rPr sz="12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35" dirty="0">
                <a:solidFill>
                  <a:srgbClr val="001F5F"/>
                </a:solidFill>
                <a:latin typeface="Cambria"/>
                <a:cs typeface="Cambria"/>
              </a:rPr>
              <a:t>калькулятор;</a:t>
            </a:r>
            <a:endParaRPr sz="1200" dirty="0">
              <a:latin typeface="Cambria"/>
              <a:cs typeface="Cambria"/>
            </a:endParaRPr>
          </a:p>
          <a:p>
            <a:pPr marL="299085" marR="5080" indent="-287020">
              <a:lnSpc>
                <a:spcPts val="1430"/>
              </a:lnSpc>
              <a:spcBef>
                <a:spcPts val="5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b="1" spc="8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200" b="1" spc="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b="1" spc="100" dirty="0">
                <a:solidFill>
                  <a:srgbClr val="C00000"/>
                </a:solidFill>
                <a:latin typeface="Cambria"/>
                <a:cs typeface="Cambria"/>
              </a:rPr>
              <a:t>иностранным</a:t>
            </a:r>
            <a:r>
              <a:rPr sz="1200" b="1" spc="1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b="1" spc="100" dirty="0">
                <a:solidFill>
                  <a:srgbClr val="C00000"/>
                </a:solidFill>
                <a:latin typeface="Cambria"/>
                <a:cs typeface="Cambria"/>
              </a:rPr>
              <a:t>языкам</a:t>
            </a:r>
            <a:r>
              <a:rPr sz="1200" b="1" spc="1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spc="50" dirty="0">
                <a:solidFill>
                  <a:srgbClr val="001F5F"/>
                </a:solidFill>
                <a:latin typeface="Cambria"/>
                <a:cs typeface="Cambria"/>
              </a:rPr>
              <a:t>(английский,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90" dirty="0">
                <a:solidFill>
                  <a:srgbClr val="001F5F"/>
                </a:solidFill>
                <a:latin typeface="Cambria"/>
                <a:cs typeface="Cambria"/>
              </a:rPr>
              <a:t>испанский,</a:t>
            </a:r>
            <a:r>
              <a:rPr sz="1200" spc="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китайский,</a:t>
            </a:r>
            <a:r>
              <a:rPr sz="1200" spc="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немецкий,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французский)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2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технические </a:t>
            </a:r>
            <a:r>
              <a:rPr sz="1200" spc="-2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средства,</a:t>
            </a:r>
            <a:r>
              <a:rPr sz="1200" spc="4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обеспечивающие</a:t>
            </a:r>
            <a:r>
              <a:rPr sz="1200" spc="3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воспроизведение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 аудиозаписей,</a:t>
            </a:r>
            <a:r>
              <a:rPr sz="1200" spc="3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85" dirty="0">
                <a:solidFill>
                  <a:srgbClr val="001F5F"/>
                </a:solidFill>
                <a:latin typeface="Cambria"/>
                <a:cs typeface="Cambria"/>
              </a:rPr>
              <a:t>содержащихся</a:t>
            </a:r>
            <a:r>
              <a:rPr sz="1200" spc="4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90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200" spc="3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50" dirty="0">
                <a:solidFill>
                  <a:srgbClr val="001F5F"/>
                </a:solidFill>
                <a:latin typeface="Cambria"/>
                <a:cs typeface="Cambria"/>
              </a:rPr>
              <a:t>электронных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носителях,</a:t>
            </a:r>
            <a:r>
              <a:rPr sz="1200" spc="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20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6470" y="3413252"/>
            <a:ext cx="4424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3315" algn="l"/>
                <a:tab pos="1932939" algn="l"/>
                <a:tab pos="2696210" algn="l"/>
                <a:tab pos="3990340" algn="l"/>
              </a:tabLst>
            </a:pPr>
            <a:r>
              <a:rPr sz="1200" spc="50" dirty="0">
                <a:solidFill>
                  <a:srgbClr val="001F5F"/>
                </a:solidFill>
                <a:latin typeface="Cambria"/>
                <a:cs typeface="Cambria"/>
              </a:rPr>
              <a:t>выполнения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зада</a:t>
            </a:r>
            <a:r>
              <a:rPr sz="1200" spc="95" dirty="0">
                <a:solidFill>
                  <a:srgbClr val="001F5F"/>
                </a:solidFill>
                <a:latin typeface="Cambria"/>
                <a:cs typeface="Cambria"/>
              </a:rPr>
              <a:t>н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ий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45" dirty="0">
                <a:solidFill>
                  <a:srgbClr val="001F5F"/>
                </a:solidFill>
                <a:latin typeface="Cambria"/>
                <a:cs typeface="Cambria"/>
              </a:rPr>
              <a:t>раздела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-155" dirty="0">
                <a:solidFill>
                  <a:srgbClr val="001F5F"/>
                </a:solidFill>
                <a:latin typeface="Cambria"/>
                <a:cs typeface="Cambria"/>
              </a:rPr>
              <a:t>«</a:t>
            </a:r>
            <a:r>
              <a:rPr sz="1200" spc="50" dirty="0">
                <a:solidFill>
                  <a:srgbClr val="001F5F"/>
                </a:solidFill>
                <a:latin typeface="Cambria"/>
                <a:cs typeface="Cambria"/>
              </a:rPr>
              <a:t>Ау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д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ирование</a:t>
            </a:r>
            <a:r>
              <a:rPr sz="1200" spc="-155" dirty="0">
                <a:solidFill>
                  <a:srgbClr val="001F5F"/>
                </a:solidFill>
                <a:latin typeface="Cambria"/>
                <a:cs typeface="Cambria"/>
              </a:rPr>
              <a:t>»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100" dirty="0">
                <a:solidFill>
                  <a:srgbClr val="001F5F"/>
                </a:solidFill>
                <a:latin typeface="Cambria"/>
                <a:cs typeface="Cambria"/>
              </a:rPr>
              <a:t>КИ</a:t>
            </a:r>
            <a:r>
              <a:rPr sz="1200" spc="125" dirty="0">
                <a:solidFill>
                  <a:srgbClr val="001F5F"/>
                </a:solidFill>
                <a:latin typeface="Cambria"/>
                <a:cs typeface="Cambria"/>
              </a:rPr>
              <a:t>М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;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78006" y="3413252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доступа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6470" y="3596132"/>
            <a:ext cx="4019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9625" algn="l"/>
              </a:tabLst>
            </a:pPr>
            <a:r>
              <a:rPr sz="1200" spc="95" dirty="0">
                <a:solidFill>
                  <a:srgbClr val="001F5F"/>
                </a:solidFill>
                <a:latin typeface="Cambria"/>
                <a:cs typeface="Cambria"/>
              </a:rPr>
              <a:t>к	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информационно-телекоммуникационной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74532" y="3413252"/>
            <a:ext cx="116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компьют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ерная  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сети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41917" y="3413252"/>
            <a:ext cx="2094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00"/>
              </a:spcBef>
              <a:tabLst>
                <a:tab pos="995680" algn="l"/>
                <a:tab pos="1341755" algn="l"/>
              </a:tabLst>
            </a:pPr>
            <a:r>
              <a:rPr sz="1200" spc="30" dirty="0">
                <a:solidFill>
                  <a:srgbClr val="001F5F"/>
                </a:solidFill>
                <a:latin typeface="Cambria"/>
                <a:cs typeface="Cambria"/>
              </a:rPr>
              <a:t>т</a:t>
            </a:r>
            <a:r>
              <a:rPr sz="1200" spc="35" dirty="0">
                <a:solidFill>
                  <a:srgbClr val="001F5F"/>
                </a:solidFill>
                <a:latin typeface="Cambria"/>
                <a:cs typeface="Cambria"/>
              </a:rPr>
              <a:t>е</a:t>
            </a:r>
            <a:r>
              <a:rPr sz="1200" spc="100" dirty="0">
                <a:solidFill>
                  <a:srgbClr val="001F5F"/>
                </a:solidFill>
                <a:latin typeface="Cambria"/>
                <a:cs typeface="Cambria"/>
              </a:rPr>
              <a:t>х</a:t>
            </a:r>
            <a:r>
              <a:rPr sz="1200" spc="95" dirty="0">
                <a:solidFill>
                  <a:srgbClr val="001F5F"/>
                </a:solidFill>
                <a:latin typeface="Cambria"/>
                <a:cs typeface="Cambria"/>
              </a:rPr>
              <a:t>ника,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85" dirty="0">
                <a:solidFill>
                  <a:srgbClr val="001F5F"/>
                </a:solidFill>
                <a:latin typeface="Cambria"/>
                <a:cs typeface="Cambria"/>
              </a:rPr>
              <a:t>имеющая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200" spc="20" dirty="0">
                <a:solidFill>
                  <a:srgbClr val="001F5F"/>
                </a:solidFill>
                <a:latin typeface="Cambria"/>
                <a:cs typeface="Cambria"/>
              </a:rPr>
              <a:t>«Интернет»;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39450" y="3596132"/>
            <a:ext cx="1273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аудиогарнитура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06470" y="3779011"/>
            <a:ext cx="536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12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50" dirty="0">
                <a:solidFill>
                  <a:srgbClr val="001F5F"/>
                </a:solidFill>
                <a:latin typeface="Cambria"/>
                <a:cs typeface="Cambria"/>
              </a:rPr>
              <a:t>выполнения</a:t>
            </a:r>
            <a:r>
              <a:rPr sz="1200" spc="1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заданий</a:t>
            </a:r>
            <a:r>
              <a:rPr sz="1200" spc="1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114" dirty="0">
                <a:solidFill>
                  <a:srgbClr val="001F5F"/>
                </a:solidFill>
                <a:latin typeface="Cambria"/>
                <a:cs typeface="Cambria"/>
              </a:rPr>
              <a:t>КИМ,</a:t>
            </a:r>
            <a:r>
              <a:rPr sz="1200" spc="1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предусматривающих</a:t>
            </a:r>
            <a:r>
              <a:rPr sz="1200" spc="1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устные</a:t>
            </a:r>
            <a:r>
              <a:rPr sz="12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45" dirty="0">
                <a:solidFill>
                  <a:srgbClr val="001F5F"/>
                </a:solidFill>
                <a:latin typeface="Cambria"/>
                <a:cs typeface="Cambria"/>
              </a:rPr>
              <a:t>ответы;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19957" y="3963416"/>
            <a:ext cx="2207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  <a:tab pos="299720" algn="l"/>
                <a:tab pos="1043940" algn="l"/>
              </a:tabLst>
            </a:pPr>
            <a:r>
              <a:rPr sz="1200" b="1" spc="85" dirty="0">
                <a:solidFill>
                  <a:srgbClr val="C00000"/>
                </a:solidFill>
                <a:latin typeface="Cambria"/>
                <a:cs typeface="Cambria"/>
              </a:rPr>
              <a:t>по	</a:t>
            </a:r>
            <a:r>
              <a:rPr sz="1200" b="1" spc="90" dirty="0">
                <a:solidFill>
                  <a:srgbClr val="C00000"/>
                </a:solidFill>
                <a:latin typeface="Cambria"/>
                <a:cs typeface="Cambria"/>
              </a:rPr>
              <a:t>информатике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46775" y="3963416"/>
            <a:ext cx="6167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4365" algn="l"/>
                <a:tab pos="2317115" algn="l"/>
                <a:tab pos="3537585" algn="l"/>
                <a:tab pos="4260215" algn="l"/>
                <a:tab pos="5544820" algn="l"/>
              </a:tabLst>
            </a:pP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–	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компьют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е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рна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я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техника,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85" dirty="0">
                <a:solidFill>
                  <a:srgbClr val="001F5F"/>
                </a:solidFill>
                <a:latin typeface="Cambria"/>
                <a:cs typeface="Cambria"/>
              </a:rPr>
              <a:t>имеющая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досту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п</a:t>
            </a:r>
            <a:r>
              <a:rPr sz="1200" spc="110" dirty="0">
                <a:solidFill>
                  <a:srgbClr val="001F5F"/>
                </a:solidFill>
                <a:latin typeface="Cambria"/>
                <a:cs typeface="Cambria"/>
              </a:rPr>
              <a:t>а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19957" y="4144771"/>
            <a:ext cx="8894445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001F5F"/>
                </a:solidFill>
                <a:latin typeface="Cambria"/>
                <a:cs typeface="Cambria"/>
              </a:rPr>
              <a:t>к 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информационно-телекоммуникационной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сети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25" dirty="0">
                <a:solidFill>
                  <a:srgbClr val="001F5F"/>
                </a:solidFill>
                <a:latin typeface="Cambria"/>
                <a:cs typeface="Cambria"/>
              </a:rPr>
              <a:t>«Интернет»,</a:t>
            </a:r>
            <a:r>
              <a:rPr sz="1200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90" dirty="0">
                <a:solidFill>
                  <a:srgbClr val="001F5F"/>
                </a:solidFill>
                <a:latin typeface="Cambria"/>
                <a:cs typeface="Cambria"/>
              </a:rPr>
              <a:t>с 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установленным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программным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обеспечением, 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 предоставляющим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возможность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работы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90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1200" spc="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редакторами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50" dirty="0">
                <a:solidFill>
                  <a:srgbClr val="001F5F"/>
                </a:solidFill>
                <a:latin typeface="Cambria"/>
                <a:cs typeface="Cambria"/>
              </a:rPr>
              <a:t>электронных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 таблиц,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 текстовыми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редакторами, 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средами</a:t>
            </a:r>
            <a:r>
              <a:rPr sz="12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программирования;</a:t>
            </a:r>
            <a:endParaRPr sz="1200" dirty="0">
              <a:latin typeface="Cambria"/>
              <a:cs typeface="Cambria"/>
            </a:endParaRPr>
          </a:p>
          <a:p>
            <a:pPr marL="299085" indent="-287020" algn="just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299720" algn="l"/>
              </a:tabLst>
            </a:pPr>
            <a:r>
              <a:rPr sz="1200" b="1" spc="8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200" b="1" spc="1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b="1" spc="65" dirty="0">
                <a:solidFill>
                  <a:srgbClr val="C00000"/>
                </a:solidFill>
                <a:latin typeface="Cambria"/>
                <a:cs typeface="Cambria"/>
              </a:rPr>
              <a:t>литературе</a:t>
            </a:r>
            <a:r>
              <a:rPr sz="1200" b="1" spc="1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200" spc="1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орфографический</a:t>
            </a:r>
            <a:r>
              <a:rPr sz="12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словарь,</a:t>
            </a:r>
            <a:r>
              <a:rPr sz="1200" spc="1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позволяющий</a:t>
            </a:r>
            <a:r>
              <a:rPr sz="1200" spc="1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устанавливать</a:t>
            </a:r>
            <a:r>
              <a:rPr sz="1200" spc="1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нормативное</a:t>
            </a:r>
            <a:r>
              <a:rPr sz="1200" spc="1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написание</a:t>
            </a:r>
            <a:r>
              <a:rPr sz="1200" spc="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45" dirty="0">
                <a:solidFill>
                  <a:srgbClr val="001F5F"/>
                </a:solidFill>
                <a:latin typeface="Cambria"/>
                <a:cs typeface="Cambria"/>
              </a:rPr>
              <a:t>слов;</a:t>
            </a:r>
            <a:endParaRPr sz="1200" dirty="0">
              <a:latin typeface="Cambria"/>
              <a:cs typeface="Cambria"/>
            </a:endParaRP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  <a:tab pos="1002665" algn="l"/>
              </a:tabLst>
            </a:pPr>
            <a:r>
              <a:rPr sz="1200" b="1" spc="85" dirty="0">
                <a:solidFill>
                  <a:srgbClr val="C00000"/>
                </a:solidFill>
                <a:latin typeface="Cambria"/>
                <a:cs typeface="Cambria"/>
              </a:rPr>
              <a:t>по	</a:t>
            </a:r>
            <a:r>
              <a:rPr sz="1200" b="1" spc="10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33415" y="4878070"/>
            <a:ext cx="6381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090" algn="l"/>
                <a:tab pos="1781810" algn="l"/>
                <a:tab pos="2464435" algn="l"/>
                <a:tab pos="3941445" algn="l"/>
                <a:tab pos="5359400" algn="l"/>
              </a:tabLst>
            </a:pP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–	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линейка</a:t>
            </a:r>
            <a:r>
              <a:rPr sz="1200" spc="2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сод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е</a:t>
            </a:r>
            <a:r>
              <a:rPr sz="1200" spc="110" dirty="0">
                <a:solidFill>
                  <a:srgbClr val="001F5F"/>
                </a:solidFill>
                <a:latin typeface="Cambria"/>
                <a:cs typeface="Cambria"/>
              </a:rPr>
              <a:t>р</a:t>
            </a:r>
            <a:r>
              <a:rPr sz="1200" spc="155" dirty="0">
                <a:solidFill>
                  <a:srgbClr val="001F5F"/>
                </a:solidFill>
                <a:latin typeface="Cambria"/>
                <a:cs typeface="Cambria"/>
              </a:rPr>
              <a:t>ж</a:t>
            </a:r>
            <a:r>
              <a:rPr sz="1200" spc="100" dirty="0">
                <a:solidFill>
                  <a:srgbClr val="001F5F"/>
                </a:solidFill>
                <a:latin typeface="Cambria"/>
                <a:cs typeface="Cambria"/>
              </a:rPr>
              <a:t>аща</a:t>
            </a:r>
            <a:r>
              <a:rPr sz="1200" spc="95" dirty="0">
                <a:solidFill>
                  <a:srgbClr val="001F5F"/>
                </a:solidFill>
                <a:latin typeface="Cambria"/>
                <a:cs typeface="Cambria"/>
              </a:rPr>
              <a:t>я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справ</a:t>
            </a:r>
            <a:r>
              <a:rPr sz="1200" spc="9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чно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й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90" dirty="0">
                <a:solidFill>
                  <a:srgbClr val="001F5F"/>
                </a:solidFill>
                <a:latin typeface="Cambria"/>
                <a:cs typeface="Cambria"/>
              </a:rPr>
              <a:t>информации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19957" y="5059426"/>
            <a:ext cx="88950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algn="just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001F5F"/>
                </a:solidFill>
                <a:latin typeface="Cambria"/>
                <a:cs typeface="Cambria"/>
              </a:rPr>
              <a:t>(далее</a:t>
            </a:r>
            <a:r>
              <a:rPr sz="12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2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40" dirty="0">
                <a:solidFill>
                  <a:srgbClr val="001F5F"/>
                </a:solidFill>
                <a:latin typeface="Cambria"/>
                <a:cs typeface="Cambria"/>
              </a:rPr>
              <a:t>линейка),</a:t>
            </a:r>
            <a:r>
              <a:rPr sz="1200" spc="1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20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1200" spc="1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построения</a:t>
            </a:r>
            <a:r>
              <a:rPr sz="12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чертежей</a:t>
            </a:r>
            <a:r>
              <a:rPr sz="12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200" spc="11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рисунков;</a:t>
            </a:r>
            <a:endParaRPr sz="1200">
              <a:latin typeface="Cambria"/>
              <a:cs typeface="Cambria"/>
            </a:endParaRPr>
          </a:p>
          <a:p>
            <a:pPr marL="299085" indent="-287020" algn="just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299720" algn="l"/>
              </a:tabLst>
            </a:pPr>
            <a:r>
              <a:rPr sz="1200" b="1" spc="8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200" b="1" spc="1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b="1" spc="80" dirty="0">
                <a:solidFill>
                  <a:srgbClr val="C00000"/>
                </a:solidFill>
                <a:latin typeface="Cambria"/>
                <a:cs typeface="Cambria"/>
              </a:rPr>
              <a:t>физике</a:t>
            </a:r>
            <a:r>
              <a:rPr sz="1200" b="1" spc="1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2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50" dirty="0">
                <a:solidFill>
                  <a:srgbClr val="001F5F"/>
                </a:solidFill>
                <a:latin typeface="Cambria"/>
                <a:cs typeface="Cambria"/>
              </a:rPr>
              <a:t>линейка</a:t>
            </a:r>
            <a:r>
              <a:rPr sz="12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20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12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построения</a:t>
            </a:r>
            <a:r>
              <a:rPr sz="12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85" dirty="0">
                <a:solidFill>
                  <a:srgbClr val="001F5F"/>
                </a:solidFill>
                <a:latin typeface="Cambria"/>
                <a:cs typeface="Cambria"/>
              </a:rPr>
              <a:t>графиков</a:t>
            </a:r>
            <a:r>
              <a:rPr sz="12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2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схем;</a:t>
            </a:r>
            <a:r>
              <a:rPr sz="1200" spc="1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непрограммируемый</a:t>
            </a:r>
            <a:r>
              <a:rPr sz="1200" spc="1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35" dirty="0">
                <a:solidFill>
                  <a:srgbClr val="001F5F"/>
                </a:solidFill>
                <a:latin typeface="Cambria"/>
                <a:cs typeface="Cambria"/>
              </a:rPr>
              <a:t>калькулятор;</a:t>
            </a:r>
            <a:endParaRPr sz="1200">
              <a:latin typeface="Cambria"/>
              <a:cs typeface="Cambria"/>
            </a:endParaRPr>
          </a:p>
          <a:p>
            <a:pPr marL="299085" marR="5080" indent="-287020" algn="just">
              <a:lnSpc>
                <a:spcPct val="996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  <a:tab pos="2466340" algn="l"/>
                <a:tab pos="4298315" algn="l"/>
                <a:tab pos="6684009" algn="l"/>
                <a:tab pos="8364855" algn="l"/>
              </a:tabLst>
            </a:pPr>
            <a:r>
              <a:rPr sz="1200" b="1" spc="8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200" b="1" spc="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b="1" spc="100" dirty="0">
                <a:solidFill>
                  <a:srgbClr val="C00000"/>
                </a:solidFill>
                <a:latin typeface="Cambria"/>
                <a:cs typeface="Cambria"/>
              </a:rPr>
              <a:t>химии</a:t>
            </a:r>
            <a:r>
              <a:rPr sz="1200" b="1" spc="1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2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непрограммируемый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40" dirty="0">
                <a:solidFill>
                  <a:srgbClr val="001F5F"/>
                </a:solidFill>
                <a:latin typeface="Cambria"/>
                <a:cs typeface="Cambria"/>
              </a:rPr>
              <a:t>калькулятор;</a:t>
            </a:r>
            <a:r>
              <a:rPr sz="1200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Периодическая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 система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75" dirty="0">
                <a:solidFill>
                  <a:srgbClr val="001F5F"/>
                </a:solidFill>
                <a:latin typeface="Cambria"/>
                <a:cs typeface="Cambria"/>
              </a:rPr>
              <a:t>химических</a:t>
            </a:r>
            <a:r>
              <a:rPr sz="1200" spc="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40" dirty="0">
                <a:solidFill>
                  <a:srgbClr val="001F5F"/>
                </a:solidFill>
                <a:latin typeface="Cambria"/>
                <a:cs typeface="Cambria"/>
              </a:rPr>
              <a:t>элементов</a:t>
            </a:r>
            <a:r>
              <a:rPr sz="1200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130" dirty="0">
                <a:solidFill>
                  <a:srgbClr val="001F5F"/>
                </a:solidFill>
                <a:latin typeface="Cambria"/>
                <a:cs typeface="Cambria"/>
              </a:rPr>
              <a:t>Д.И. </a:t>
            </a:r>
            <a:r>
              <a:rPr sz="1200" spc="1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Менделеев</a:t>
            </a:r>
            <a:r>
              <a:rPr sz="1200" spc="40" dirty="0">
                <a:solidFill>
                  <a:srgbClr val="001F5F"/>
                </a:solidFill>
                <a:latin typeface="Cambria"/>
                <a:cs typeface="Cambria"/>
              </a:rPr>
              <a:t>а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;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20" dirty="0">
                <a:solidFill>
                  <a:srgbClr val="001F5F"/>
                </a:solidFill>
                <a:latin typeface="Cambria"/>
                <a:cs typeface="Cambria"/>
              </a:rPr>
              <a:t>таб</a:t>
            </a:r>
            <a:r>
              <a:rPr sz="1200" spc="35" dirty="0">
                <a:solidFill>
                  <a:srgbClr val="001F5F"/>
                </a:solidFill>
                <a:latin typeface="Cambria"/>
                <a:cs typeface="Cambria"/>
              </a:rPr>
              <a:t>л</a:t>
            </a:r>
            <a:r>
              <a:rPr sz="1200" spc="95" dirty="0">
                <a:solidFill>
                  <a:srgbClr val="001F5F"/>
                </a:solidFill>
                <a:latin typeface="Cambria"/>
                <a:cs typeface="Cambria"/>
              </a:rPr>
              <a:t>ица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раст</a:t>
            </a:r>
            <a:r>
              <a:rPr sz="1200" spc="90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оримост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25" dirty="0">
                <a:solidFill>
                  <a:srgbClr val="001F5F"/>
                </a:solidFill>
                <a:latin typeface="Cambria"/>
                <a:cs typeface="Cambria"/>
              </a:rPr>
              <a:t>сол</a:t>
            </a:r>
            <a:r>
              <a:rPr sz="1200" spc="35" dirty="0">
                <a:solidFill>
                  <a:srgbClr val="001F5F"/>
                </a:solidFill>
                <a:latin typeface="Cambria"/>
                <a:cs typeface="Cambria"/>
              </a:rPr>
              <a:t>е</a:t>
            </a:r>
            <a:r>
              <a:rPr sz="1200" spc="100" dirty="0">
                <a:solidFill>
                  <a:srgbClr val="001F5F"/>
                </a:solidFill>
                <a:latin typeface="Cambria"/>
                <a:cs typeface="Cambria"/>
              </a:rPr>
              <a:t>й,</a:t>
            </a:r>
            <a:r>
              <a:rPr sz="1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200" spc="30" dirty="0">
                <a:solidFill>
                  <a:srgbClr val="001F5F"/>
                </a:solidFill>
                <a:latin typeface="Cambria"/>
                <a:cs typeface="Cambria"/>
              </a:rPr>
              <a:t>кислот  </a:t>
            </a:r>
            <a:r>
              <a:rPr sz="1200" spc="7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200" spc="11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оснований</a:t>
            </a:r>
            <a:r>
              <a:rPr sz="1200" spc="1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90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2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55" dirty="0">
                <a:solidFill>
                  <a:srgbClr val="001F5F"/>
                </a:solidFill>
                <a:latin typeface="Cambria"/>
                <a:cs typeface="Cambria"/>
              </a:rPr>
              <a:t>воде;</a:t>
            </a:r>
            <a:r>
              <a:rPr sz="12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0" dirty="0">
                <a:solidFill>
                  <a:srgbClr val="001F5F"/>
                </a:solidFill>
                <a:latin typeface="Cambria"/>
                <a:cs typeface="Cambria"/>
              </a:rPr>
              <a:t>электрохимический</a:t>
            </a:r>
            <a:r>
              <a:rPr sz="1200" spc="1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65" dirty="0">
                <a:solidFill>
                  <a:srgbClr val="001F5F"/>
                </a:solidFill>
                <a:latin typeface="Cambria"/>
                <a:cs typeface="Cambria"/>
              </a:rPr>
              <a:t>ряд</a:t>
            </a:r>
            <a:r>
              <a:rPr sz="1200" spc="1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85" dirty="0">
                <a:solidFill>
                  <a:srgbClr val="001F5F"/>
                </a:solidFill>
                <a:latin typeface="Cambria"/>
                <a:cs typeface="Cambria"/>
              </a:rPr>
              <a:t>напряжений</a:t>
            </a:r>
            <a:r>
              <a:rPr sz="1200" spc="1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spc="45" dirty="0">
                <a:solidFill>
                  <a:srgbClr val="001F5F"/>
                </a:solidFill>
                <a:latin typeface="Cambria"/>
                <a:cs typeface="Cambria"/>
              </a:rPr>
              <a:t>металлов.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666992" y="40893"/>
            <a:ext cx="5137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180" dirty="0">
                <a:solidFill>
                  <a:srgbClr val="001F5F"/>
                </a:solidFill>
                <a:latin typeface="Cambria"/>
                <a:cs typeface="Cambria"/>
              </a:rPr>
              <a:t>Допускается</a:t>
            </a:r>
            <a:r>
              <a:rPr sz="1800" i="1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i="1" spc="130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1800" i="1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i="1" spc="175" dirty="0">
                <a:solidFill>
                  <a:srgbClr val="001F5F"/>
                </a:solidFill>
                <a:latin typeface="Cambria"/>
                <a:cs typeface="Cambria"/>
              </a:rPr>
              <a:t>следующих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68997" y="315214"/>
            <a:ext cx="4531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135" dirty="0">
                <a:solidFill>
                  <a:srgbClr val="001F5F"/>
                </a:solidFill>
                <a:latin typeface="Cambria"/>
                <a:cs typeface="Cambria"/>
              </a:rPr>
              <a:t>средств</a:t>
            </a:r>
            <a:r>
              <a:rPr sz="1800" b="1" i="1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i="1" spc="140" dirty="0">
                <a:solidFill>
                  <a:srgbClr val="001F5F"/>
                </a:solidFill>
                <a:latin typeface="Cambria"/>
                <a:cs typeface="Cambria"/>
              </a:rPr>
              <a:t>обучения</a:t>
            </a:r>
            <a:r>
              <a:rPr sz="1800" b="1" i="1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i="1" spc="17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800" b="1" i="1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i="1" spc="155" dirty="0">
                <a:solidFill>
                  <a:srgbClr val="001F5F"/>
                </a:solidFill>
                <a:latin typeface="Cambria"/>
                <a:cs typeface="Cambria"/>
              </a:rPr>
              <a:t>воспитания</a:t>
            </a:r>
            <a:r>
              <a:rPr sz="1800" b="1" i="1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i="1" spc="13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76059" y="615610"/>
            <a:ext cx="12827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0"/>
              </a:lnSpc>
            </a:pPr>
            <a:r>
              <a:rPr sz="1800" b="1" i="1" spc="190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477215"/>
            <a:ext cx="6795006" cy="6190615"/>
            <a:chOff x="212293" y="477215"/>
            <a:chExt cx="6553200" cy="6190615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533" y="1750187"/>
              <a:ext cx="2251202" cy="189903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01" y="4610100"/>
              <a:ext cx="2409316" cy="20574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4199" y="3586784"/>
              <a:ext cx="633514" cy="89796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5172" y="3693159"/>
              <a:ext cx="720725" cy="72072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12293" y="477215"/>
              <a:ext cx="6553200" cy="1200785"/>
            </a:xfrm>
            <a:custGeom>
              <a:avLst/>
              <a:gdLst/>
              <a:ahLst/>
              <a:cxnLst/>
              <a:rect l="l" t="t" r="r" b="b"/>
              <a:pathLst>
                <a:path w="6553200" h="1200785">
                  <a:moveTo>
                    <a:pt x="6553200" y="0"/>
                  </a:moveTo>
                  <a:lnTo>
                    <a:pt x="0" y="0"/>
                  </a:lnTo>
                  <a:lnTo>
                    <a:pt x="0" y="1200327"/>
                  </a:lnTo>
                  <a:lnTo>
                    <a:pt x="6553200" y="1200327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91185" y="502665"/>
            <a:ext cx="6395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u="sng" spc="1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Проект</a:t>
            </a:r>
            <a:r>
              <a:rPr sz="1200" b="1" i="1" spc="4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i="1" spc="105" dirty="0">
                <a:solidFill>
                  <a:srgbClr val="006FC0"/>
                </a:solidFill>
                <a:latin typeface="Cambria"/>
                <a:cs typeface="Cambria"/>
              </a:rPr>
              <a:t>Приказа </a:t>
            </a:r>
            <a:r>
              <a:rPr sz="1200" i="1" spc="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85" dirty="0">
                <a:solidFill>
                  <a:srgbClr val="006FC0"/>
                </a:solidFill>
                <a:latin typeface="Cambria"/>
                <a:cs typeface="Cambria"/>
              </a:rPr>
              <a:t>Министерства </a:t>
            </a:r>
            <a:r>
              <a:rPr sz="1200" i="1" spc="1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90" dirty="0">
                <a:solidFill>
                  <a:srgbClr val="006FC0"/>
                </a:solidFill>
                <a:latin typeface="Cambria"/>
                <a:cs typeface="Cambria"/>
              </a:rPr>
              <a:t>просвещения </a:t>
            </a:r>
            <a:r>
              <a:rPr sz="1200" i="1" spc="1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65" dirty="0">
                <a:solidFill>
                  <a:srgbClr val="006FC0"/>
                </a:solidFill>
                <a:latin typeface="Cambria"/>
                <a:cs typeface="Cambria"/>
              </a:rPr>
              <a:t>РФ </a:t>
            </a:r>
            <a:r>
              <a:rPr sz="1200" i="1" spc="1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100" dirty="0">
                <a:solidFill>
                  <a:srgbClr val="006FC0"/>
                </a:solidFill>
                <a:latin typeface="Cambria"/>
                <a:cs typeface="Cambria"/>
              </a:rPr>
              <a:t>и </a:t>
            </a:r>
            <a:r>
              <a:rPr sz="1200" i="1" spc="1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80" dirty="0">
                <a:solidFill>
                  <a:srgbClr val="006FC0"/>
                </a:solidFill>
                <a:latin typeface="Cambria"/>
                <a:cs typeface="Cambria"/>
              </a:rPr>
              <a:t>Федеральной </a:t>
            </a:r>
            <a:r>
              <a:rPr sz="1200" i="1" spc="1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75" dirty="0">
                <a:solidFill>
                  <a:srgbClr val="006FC0"/>
                </a:solidFill>
                <a:latin typeface="Cambria"/>
                <a:cs typeface="Cambria"/>
              </a:rPr>
              <a:t>службы </a:t>
            </a:r>
            <a:r>
              <a:rPr sz="1200" i="1" spc="1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80" dirty="0">
                <a:solidFill>
                  <a:srgbClr val="006FC0"/>
                </a:solidFill>
                <a:latin typeface="Cambria"/>
                <a:cs typeface="Cambria"/>
              </a:rPr>
              <a:t>по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291185" y="609041"/>
            <a:ext cx="1161478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  <a:tabLst>
                <a:tab pos="3199130" algn="l"/>
              </a:tabLst>
            </a:pPr>
            <a:r>
              <a:rPr sz="1200" i="1" spc="85" dirty="0">
                <a:solidFill>
                  <a:srgbClr val="006FC0"/>
                </a:solidFill>
                <a:latin typeface="Cambria"/>
                <a:cs typeface="Cambria"/>
              </a:rPr>
              <a:t>надзору</a:t>
            </a:r>
            <a:r>
              <a:rPr sz="1200" i="1" spc="3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40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r>
              <a:rPr sz="1200" i="1" spc="3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105" dirty="0">
                <a:solidFill>
                  <a:srgbClr val="006FC0"/>
                </a:solidFill>
                <a:latin typeface="Cambria"/>
                <a:cs typeface="Cambria"/>
              </a:rPr>
              <a:t>сфере</a:t>
            </a:r>
            <a:r>
              <a:rPr sz="1200" i="1" spc="3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70" dirty="0">
                <a:solidFill>
                  <a:srgbClr val="006FC0"/>
                </a:solidFill>
                <a:latin typeface="Cambria"/>
                <a:cs typeface="Cambria"/>
              </a:rPr>
              <a:t>образования</a:t>
            </a:r>
            <a:r>
              <a:rPr sz="1200" i="1" spc="3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10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200" i="1" spc="3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120" dirty="0">
                <a:solidFill>
                  <a:srgbClr val="006FC0"/>
                </a:solidFill>
                <a:latin typeface="Cambria"/>
                <a:cs typeface="Cambria"/>
              </a:rPr>
              <a:t>науки	</a:t>
            </a:r>
            <a:r>
              <a:rPr sz="1200" i="1" spc="5" dirty="0">
                <a:solidFill>
                  <a:srgbClr val="006FC0"/>
                </a:solidFill>
                <a:latin typeface="Cambria"/>
                <a:cs typeface="Cambria"/>
              </a:rPr>
              <a:t>«Об </a:t>
            </a:r>
            <a:r>
              <a:rPr sz="1200" i="1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85" dirty="0">
                <a:solidFill>
                  <a:srgbClr val="006FC0"/>
                </a:solidFill>
                <a:latin typeface="Cambria"/>
                <a:cs typeface="Cambria"/>
              </a:rPr>
              <a:t>утверждении</a:t>
            </a:r>
            <a:r>
              <a:rPr sz="1200" i="1" spc="3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50" dirty="0">
                <a:solidFill>
                  <a:srgbClr val="006FC0"/>
                </a:solidFill>
                <a:latin typeface="Cambria"/>
                <a:cs typeface="Cambria"/>
              </a:rPr>
              <a:t>единого</a:t>
            </a:r>
            <a:r>
              <a:rPr sz="1200" i="1" spc="3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90" dirty="0">
                <a:solidFill>
                  <a:srgbClr val="006FC0"/>
                </a:solidFill>
                <a:latin typeface="Cambria"/>
                <a:cs typeface="Cambria"/>
              </a:rPr>
              <a:t>расписания</a:t>
            </a:r>
            <a:r>
              <a:rPr sz="1200" i="1" spc="3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10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200" i="1" spc="-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700" b="1" i="1" spc="217" baseline="4629" dirty="0">
                <a:solidFill>
                  <a:srgbClr val="001F5F"/>
                </a:solidFill>
                <a:latin typeface="Cambria"/>
                <a:cs typeface="Cambria"/>
              </a:rPr>
              <a:t>оответствующим</a:t>
            </a:r>
            <a:r>
              <a:rPr sz="2700" b="1" i="1" spc="322" baseline="46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700" b="1" i="1" spc="202" baseline="4629" dirty="0">
                <a:solidFill>
                  <a:srgbClr val="001F5F"/>
                </a:solidFill>
                <a:latin typeface="Cambria"/>
                <a:cs typeface="Cambria"/>
              </a:rPr>
              <a:t>учебным</a:t>
            </a:r>
            <a:r>
              <a:rPr sz="2700" b="1" i="1" spc="337" baseline="46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700" b="1" i="1" spc="179" baseline="4629" dirty="0">
                <a:solidFill>
                  <a:srgbClr val="001F5F"/>
                </a:solidFill>
                <a:latin typeface="Cambria"/>
                <a:cs typeface="Cambria"/>
              </a:rPr>
              <a:t>предметам:</a:t>
            </a:r>
            <a:endParaRPr sz="2700" baseline="4629" dirty="0">
              <a:latin typeface="Cambria"/>
              <a:cs typeface="Cambria"/>
            </a:endParaRPr>
          </a:p>
          <a:p>
            <a:pPr marL="12700">
              <a:lnSpc>
                <a:spcPts val="1380"/>
              </a:lnSpc>
            </a:pPr>
            <a:r>
              <a:rPr sz="1200" i="1" spc="70" dirty="0">
                <a:solidFill>
                  <a:srgbClr val="006FC0"/>
                </a:solidFill>
                <a:latin typeface="Cambria"/>
                <a:cs typeface="Cambria"/>
              </a:rPr>
              <a:t>продолжительности</a:t>
            </a:r>
            <a:r>
              <a:rPr sz="1200" i="1" spc="1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75" dirty="0">
                <a:solidFill>
                  <a:srgbClr val="006FC0"/>
                </a:solidFill>
                <a:latin typeface="Cambria"/>
                <a:cs typeface="Cambria"/>
              </a:rPr>
              <a:t>проведения</a:t>
            </a:r>
            <a:r>
              <a:rPr sz="1200" i="1" spc="1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55" dirty="0">
                <a:solidFill>
                  <a:srgbClr val="006FC0"/>
                </a:solidFill>
                <a:latin typeface="Cambria"/>
                <a:cs typeface="Cambria"/>
              </a:rPr>
              <a:t>единого</a:t>
            </a:r>
            <a:r>
              <a:rPr sz="1200" i="1" spc="1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60" dirty="0">
                <a:solidFill>
                  <a:srgbClr val="006FC0"/>
                </a:solidFill>
                <a:latin typeface="Cambria"/>
                <a:cs typeface="Cambria"/>
              </a:rPr>
              <a:t>государственного</a:t>
            </a:r>
            <a:r>
              <a:rPr sz="1200" i="1" spc="1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95" dirty="0">
                <a:solidFill>
                  <a:srgbClr val="006FC0"/>
                </a:solidFill>
                <a:latin typeface="Cambria"/>
                <a:cs typeface="Cambria"/>
              </a:rPr>
              <a:t>экзамена</a:t>
            </a:r>
            <a:r>
              <a:rPr sz="1200" i="1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75" dirty="0">
                <a:solidFill>
                  <a:srgbClr val="006FC0"/>
                </a:solidFill>
                <a:latin typeface="Cambria"/>
                <a:cs typeface="Cambria"/>
              </a:rPr>
              <a:t>по</a:t>
            </a:r>
            <a:r>
              <a:rPr sz="1200" i="1" spc="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90" dirty="0">
                <a:solidFill>
                  <a:srgbClr val="006FC0"/>
                </a:solidFill>
                <a:latin typeface="Cambria"/>
                <a:cs typeface="Cambria"/>
              </a:rPr>
              <a:t>каждому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1185" y="1051382"/>
            <a:ext cx="63938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spc="100" dirty="0">
                <a:solidFill>
                  <a:srgbClr val="006FC0"/>
                </a:solidFill>
                <a:latin typeface="Cambria"/>
                <a:cs typeface="Cambria"/>
              </a:rPr>
              <a:t>учебному</a:t>
            </a:r>
            <a:r>
              <a:rPr sz="1200" i="1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100" dirty="0">
                <a:solidFill>
                  <a:srgbClr val="006FC0"/>
                </a:solidFill>
                <a:latin typeface="Cambria"/>
                <a:cs typeface="Cambria"/>
              </a:rPr>
              <a:t>предмету,</a:t>
            </a:r>
            <a:r>
              <a:rPr sz="1200" i="1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80" dirty="0">
                <a:solidFill>
                  <a:srgbClr val="006FC0"/>
                </a:solidFill>
                <a:latin typeface="Cambria"/>
                <a:cs typeface="Cambria"/>
              </a:rPr>
              <a:t>требований</a:t>
            </a:r>
            <a:r>
              <a:rPr sz="1200" i="1" spc="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125" dirty="0">
                <a:solidFill>
                  <a:srgbClr val="006FC0"/>
                </a:solidFill>
                <a:latin typeface="Cambria"/>
                <a:cs typeface="Cambria"/>
              </a:rPr>
              <a:t>к</a:t>
            </a:r>
            <a:r>
              <a:rPr sz="1200" i="1" spc="1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70" dirty="0">
                <a:solidFill>
                  <a:srgbClr val="006FC0"/>
                </a:solidFill>
                <a:latin typeface="Cambria"/>
                <a:cs typeface="Cambria"/>
              </a:rPr>
              <a:t>использованию</a:t>
            </a:r>
            <a:r>
              <a:rPr sz="1200" i="1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65" dirty="0">
                <a:solidFill>
                  <a:srgbClr val="006FC0"/>
                </a:solidFill>
                <a:latin typeface="Cambria"/>
                <a:cs typeface="Cambria"/>
              </a:rPr>
              <a:t>средств</a:t>
            </a:r>
            <a:r>
              <a:rPr sz="1200" i="1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85" dirty="0">
                <a:solidFill>
                  <a:srgbClr val="006FC0"/>
                </a:solidFill>
                <a:latin typeface="Cambria"/>
                <a:cs typeface="Cambria"/>
              </a:rPr>
              <a:t>обучения</a:t>
            </a:r>
            <a:r>
              <a:rPr sz="1200" i="1" spc="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100" dirty="0">
                <a:solidFill>
                  <a:srgbClr val="006FC0"/>
                </a:solidFill>
                <a:latin typeface="Cambria"/>
                <a:cs typeface="Cambria"/>
              </a:rPr>
              <a:t>и </a:t>
            </a:r>
            <a:r>
              <a:rPr sz="1200" i="1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80" dirty="0">
                <a:solidFill>
                  <a:srgbClr val="006FC0"/>
                </a:solidFill>
                <a:latin typeface="Cambria"/>
                <a:cs typeface="Cambria"/>
              </a:rPr>
              <a:t>воспитания</a:t>
            </a:r>
            <a:r>
              <a:rPr sz="1200" i="1" spc="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95" dirty="0">
                <a:solidFill>
                  <a:srgbClr val="006FC0"/>
                </a:solidFill>
                <a:latin typeface="Cambria"/>
                <a:cs typeface="Cambria"/>
              </a:rPr>
              <a:t>при</a:t>
            </a:r>
            <a:r>
              <a:rPr sz="1200" i="1" spc="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30" dirty="0">
                <a:solidFill>
                  <a:srgbClr val="006FC0"/>
                </a:solidFill>
                <a:latin typeface="Cambria"/>
                <a:cs typeface="Cambria"/>
              </a:rPr>
              <a:t>его</a:t>
            </a:r>
            <a:r>
              <a:rPr sz="1200" i="1" spc="3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80" dirty="0">
                <a:solidFill>
                  <a:srgbClr val="006FC0"/>
                </a:solidFill>
                <a:latin typeface="Cambria"/>
                <a:cs typeface="Cambria"/>
              </a:rPr>
              <a:t>проведении</a:t>
            </a:r>
            <a:r>
              <a:rPr sz="1200" i="1" spc="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40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r>
              <a:rPr sz="1200" i="1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110" dirty="0">
                <a:solidFill>
                  <a:srgbClr val="006FC0"/>
                </a:solidFill>
                <a:latin typeface="Cambria"/>
                <a:cs typeface="Cambria"/>
              </a:rPr>
              <a:t>2024</a:t>
            </a:r>
            <a:r>
              <a:rPr sz="1200" i="1" spc="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dirty="0">
                <a:solidFill>
                  <a:srgbClr val="006FC0"/>
                </a:solidFill>
                <a:latin typeface="Cambria"/>
                <a:cs typeface="Cambria"/>
              </a:rPr>
              <a:t>году»</a:t>
            </a:r>
            <a:r>
              <a:rPr sz="1200" i="1" spc="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40" dirty="0">
                <a:solidFill>
                  <a:srgbClr val="006FC0"/>
                </a:solidFill>
                <a:latin typeface="Cambria"/>
                <a:cs typeface="Cambria"/>
              </a:rPr>
              <a:t>(подготовлен</a:t>
            </a:r>
            <a:r>
              <a:rPr sz="1200" i="1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85" dirty="0">
                <a:solidFill>
                  <a:srgbClr val="006FC0"/>
                </a:solidFill>
                <a:latin typeface="Cambria"/>
                <a:cs typeface="Cambria"/>
              </a:rPr>
              <a:t>Минпросвещения </a:t>
            </a:r>
            <a:r>
              <a:rPr sz="1200" i="1" spc="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200" i="1" spc="35" dirty="0">
                <a:solidFill>
                  <a:srgbClr val="006FC0"/>
                </a:solidFill>
                <a:latin typeface="Cambria"/>
                <a:cs typeface="Cambria"/>
              </a:rPr>
              <a:t>России)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1"/>
            <a:ext cx="6358127" cy="458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4348" y="327659"/>
            <a:ext cx="7191756" cy="7894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2373" y="416813"/>
            <a:ext cx="67475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05680" algn="l"/>
              </a:tabLst>
            </a:pPr>
            <a:r>
              <a:rPr spc="225" dirty="0"/>
              <a:t>Неу</a:t>
            </a:r>
            <a:r>
              <a:rPr spc="215" dirty="0"/>
              <a:t>д</a:t>
            </a:r>
            <a:r>
              <a:rPr spc="145" dirty="0"/>
              <a:t>овлетворите</a:t>
            </a:r>
            <a:r>
              <a:rPr spc="175" dirty="0"/>
              <a:t>л</a:t>
            </a:r>
            <a:r>
              <a:rPr spc="235" dirty="0"/>
              <a:t>ьн</a:t>
            </a:r>
            <a:r>
              <a:rPr spc="340" dirty="0"/>
              <a:t>ы</a:t>
            </a:r>
            <a:r>
              <a:rPr spc="190" dirty="0"/>
              <a:t>й</a:t>
            </a:r>
            <a:r>
              <a:rPr dirty="0"/>
              <a:t>	</a:t>
            </a:r>
            <a:r>
              <a:rPr spc="150" dirty="0"/>
              <a:t>результ</a:t>
            </a:r>
            <a:r>
              <a:rPr spc="140" dirty="0"/>
              <a:t>а</a:t>
            </a:r>
            <a:r>
              <a:rPr spc="330" dirty="0"/>
              <a:t>т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71143" y="1156462"/>
            <a:ext cx="10843260" cy="5329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3535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6235" algn="l"/>
              </a:tabLst>
            </a:pP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Если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Cambria"/>
                <a:cs typeface="Cambria"/>
              </a:rPr>
              <a:t>выпускник</a:t>
            </a:r>
            <a:r>
              <a:rPr sz="2000" spc="1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000" spc="90" dirty="0">
                <a:solidFill>
                  <a:srgbClr val="001F5F"/>
                </a:solidFill>
                <a:latin typeface="Cambria"/>
                <a:cs typeface="Cambria"/>
              </a:rPr>
              <a:t> года</a:t>
            </a:r>
            <a:r>
              <a:rPr sz="2000" spc="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Cambria"/>
                <a:cs typeface="Cambria"/>
              </a:rPr>
              <a:t>получает</a:t>
            </a:r>
            <a:r>
              <a:rPr sz="2000" spc="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1F5F"/>
                </a:solidFill>
                <a:latin typeface="Cambria"/>
                <a:cs typeface="Cambria"/>
              </a:rPr>
              <a:t>результат</a:t>
            </a:r>
            <a:r>
              <a:rPr sz="2000" spc="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001F5F"/>
                </a:solidFill>
                <a:latin typeface="Cambria"/>
                <a:cs typeface="Cambria"/>
              </a:rPr>
              <a:t>ниже</a:t>
            </a:r>
            <a:r>
              <a:rPr sz="20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Cambria"/>
                <a:cs typeface="Cambria"/>
              </a:rPr>
              <a:t>минимального </a:t>
            </a:r>
            <a:r>
              <a:rPr sz="2000" spc="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1F5F"/>
                </a:solidFill>
                <a:latin typeface="Cambria"/>
                <a:cs typeface="Cambria"/>
              </a:rPr>
              <a:t>количества </a:t>
            </a:r>
            <a:r>
              <a:rPr sz="2000" spc="35" dirty="0">
                <a:solidFill>
                  <a:srgbClr val="001F5F"/>
                </a:solidFill>
                <a:latin typeface="Cambria"/>
                <a:cs typeface="Cambria"/>
              </a:rPr>
              <a:t>баллов</a:t>
            </a:r>
            <a:r>
              <a:rPr sz="2000" spc="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50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000" b="1" spc="170" dirty="0">
                <a:solidFill>
                  <a:srgbClr val="FF0000"/>
                </a:solidFill>
                <a:latin typeface="Cambria"/>
                <a:cs typeface="Cambria"/>
              </a:rPr>
              <a:t>одному </a:t>
            </a:r>
            <a:r>
              <a:rPr sz="2000" spc="80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000" spc="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1F5F"/>
                </a:solidFill>
                <a:latin typeface="Cambria"/>
                <a:cs typeface="Cambria"/>
              </a:rPr>
              <a:t>обязательных</a:t>
            </a:r>
            <a:r>
              <a:rPr sz="2000" spc="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предметов </a:t>
            </a:r>
            <a:r>
              <a:rPr sz="2000" spc="90" dirty="0">
                <a:solidFill>
                  <a:srgbClr val="001F5F"/>
                </a:solidFill>
                <a:latin typeface="Cambria"/>
                <a:cs typeface="Cambria"/>
              </a:rPr>
              <a:t>(русский</a:t>
            </a:r>
            <a:r>
              <a:rPr sz="2000" spc="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язык </a:t>
            </a:r>
            <a:r>
              <a:rPr sz="2000" spc="50" dirty="0">
                <a:solidFill>
                  <a:srgbClr val="001F5F"/>
                </a:solidFill>
                <a:latin typeface="Cambria"/>
                <a:cs typeface="Cambria"/>
              </a:rPr>
              <a:t>или </a:t>
            </a:r>
            <a:r>
              <a:rPr sz="2000" spc="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математика), </a:t>
            </a:r>
            <a:r>
              <a:rPr sz="2000" spc="45" dirty="0">
                <a:solidFill>
                  <a:srgbClr val="001F5F"/>
                </a:solidFill>
                <a:latin typeface="Cambria"/>
                <a:cs typeface="Cambria"/>
              </a:rPr>
              <a:t>то </a:t>
            </a:r>
            <a:r>
              <a:rPr sz="2000" spc="95" dirty="0">
                <a:solidFill>
                  <a:srgbClr val="001F5F"/>
                </a:solidFill>
                <a:latin typeface="Cambria"/>
                <a:cs typeface="Cambria"/>
              </a:rPr>
              <a:t>он </a:t>
            </a:r>
            <a:r>
              <a:rPr sz="2000" b="1" spc="195" dirty="0">
                <a:solidFill>
                  <a:srgbClr val="FF0000"/>
                </a:solidFill>
                <a:latin typeface="Cambria"/>
                <a:cs typeface="Cambria"/>
              </a:rPr>
              <a:t>может </a:t>
            </a:r>
            <a:r>
              <a:rPr sz="2000" b="1" spc="150" dirty="0">
                <a:solidFill>
                  <a:srgbClr val="FF0000"/>
                </a:solidFill>
                <a:latin typeface="Cambria"/>
                <a:cs typeface="Cambria"/>
              </a:rPr>
              <a:t>пересдать </a:t>
            </a:r>
            <a:r>
              <a:rPr sz="2000" spc="60" dirty="0">
                <a:solidFill>
                  <a:srgbClr val="001F5F"/>
                </a:solidFill>
                <a:latin typeface="Cambria"/>
                <a:cs typeface="Cambria"/>
              </a:rPr>
              <a:t>этот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экзамен </a:t>
            </a:r>
            <a:r>
              <a:rPr sz="2000" spc="155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000" spc="80" dirty="0">
                <a:solidFill>
                  <a:srgbClr val="001F5F"/>
                </a:solidFill>
                <a:latin typeface="Cambria"/>
                <a:cs typeface="Cambria"/>
              </a:rPr>
              <a:t>этом </a:t>
            </a:r>
            <a:r>
              <a:rPr sz="2000" spc="65" dirty="0">
                <a:solidFill>
                  <a:srgbClr val="001F5F"/>
                </a:solidFill>
                <a:latin typeface="Cambria"/>
                <a:cs typeface="Cambria"/>
              </a:rPr>
              <a:t>году </a:t>
            </a:r>
            <a:r>
              <a:rPr sz="2000" b="1" spc="180" dirty="0">
                <a:solidFill>
                  <a:srgbClr val="FF0000"/>
                </a:solidFill>
                <a:latin typeface="Cambria"/>
                <a:cs typeface="Cambria"/>
              </a:rPr>
              <a:t>в </a:t>
            </a:r>
            <a:r>
              <a:rPr sz="2000" b="1" spc="125" dirty="0">
                <a:solidFill>
                  <a:srgbClr val="FF0000"/>
                </a:solidFill>
                <a:latin typeface="Cambria"/>
                <a:cs typeface="Cambria"/>
              </a:rPr>
              <a:t>резервные </a:t>
            </a:r>
            <a:r>
              <a:rPr sz="2000" b="1" spc="1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175" dirty="0">
                <a:solidFill>
                  <a:srgbClr val="FF0000"/>
                </a:solidFill>
                <a:latin typeface="Cambria"/>
                <a:cs typeface="Cambria"/>
              </a:rPr>
              <a:t>дни</a:t>
            </a:r>
            <a:r>
              <a:rPr sz="2000" spc="17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000" dirty="0">
              <a:latin typeface="Cambria"/>
              <a:cs typeface="Cambria"/>
            </a:endParaRPr>
          </a:p>
          <a:p>
            <a:pPr marL="355600" marR="5080" indent="-343535" algn="just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Если</a:t>
            </a:r>
            <a:r>
              <a:rPr sz="2000" spc="1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Cambria"/>
                <a:cs typeface="Cambria"/>
              </a:rPr>
              <a:t>выпускник</a:t>
            </a:r>
            <a:r>
              <a:rPr sz="2000" spc="1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000" spc="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1F5F"/>
                </a:solidFill>
                <a:latin typeface="Cambria"/>
                <a:cs typeface="Cambria"/>
              </a:rPr>
              <a:t>года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Cambria"/>
                <a:cs typeface="Cambria"/>
              </a:rPr>
              <a:t>получает</a:t>
            </a:r>
            <a:r>
              <a:rPr sz="2000" spc="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1F5F"/>
                </a:solidFill>
                <a:latin typeface="Cambria"/>
                <a:cs typeface="Cambria"/>
              </a:rPr>
              <a:t>результаты</a:t>
            </a:r>
            <a:r>
              <a:rPr sz="2000" spc="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001F5F"/>
                </a:solidFill>
                <a:latin typeface="Cambria"/>
                <a:cs typeface="Cambria"/>
              </a:rPr>
              <a:t>ниже</a:t>
            </a:r>
            <a:r>
              <a:rPr sz="20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Cambria"/>
                <a:cs typeface="Cambria"/>
              </a:rPr>
              <a:t>минимального </a:t>
            </a:r>
            <a:r>
              <a:rPr sz="2000" spc="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1F5F"/>
                </a:solidFill>
                <a:latin typeface="Cambria"/>
                <a:cs typeface="Cambria"/>
              </a:rPr>
              <a:t>количества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Cambria"/>
                <a:cs typeface="Cambria"/>
              </a:rPr>
              <a:t>баллов</a:t>
            </a:r>
            <a:r>
              <a:rPr sz="2000" spc="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40" dirty="0">
                <a:solidFill>
                  <a:srgbClr val="FF0000"/>
                </a:solidFill>
                <a:latin typeface="Cambria"/>
                <a:cs typeface="Cambria"/>
              </a:rPr>
              <a:t>и</a:t>
            </a:r>
            <a:r>
              <a:rPr sz="2000" b="1" spc="145" dirty="0">
                <a:solidFill>
                  <a:srgbClr val="FF0000"/>
                </a:solidFill>
                <a:latin typeface="Cambria"/>
                <a:cs typeface="Cambria"/>
              </a:rPr>
              <a:t> по</a:t>
            </a:r>
            <a:r>
              <a:rPr sz="2000" b="1" spc="1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175" dirty="0">
                <a:solidFill>
                  <a:srgbClr val="FF0000"/>
                </a:solidFill>
                <a:latin typeface="Cambria"/>
                <a:cs typeface="Cambria"/>
              </a:rPr>
              <a:t>русскому</a:t>
            </a:r>
            <a:r>
              <a:rPr sz="2000" b="1" spc="1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170" dirty="0">
                <a:solidFill>
                  <a:srgbClr val="FF0000"/>
                </a:solidFill>
                <a:latin typeface="Cambria"/>
                <a:cs typeface="Cambria"/>
              </a:rPr>
              <a:t>языку,</a:t>
            </a:r>
            <a:r>
              <a:rPr sz="2000" b="1" spc="1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140" dirty="0">
                <a:solidFill>
                  <a:srgbClr val="FF0000"/>
                </a:solidFill>
                <a:latin typeface="Cambria"/>
                <a:cs typeface="Cambria"/>
              </a:rPr>
              <a:t>и</a:t>
            </a:r>
            <a:r>
              <a:rPr sz="2000" b="1" spc="145" dirty="0">
                <a:solidFill>
                  <a:srgbClr val="FF0000"/>
                </a:solidFill>
                <a:latin typeface="Cambria"/>
                <a:cs typeface="Cambria"/>
              </a:rPr>
              <a:t> по</a:t>
            </a:r>
            <a:r>
              <a:rPr sz="2000" b="1" spc="1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175" dirty="0">
                <a:solidFill>
                  <a:srgbClr val="FF0000"/>
                </a:solidFill>
                <a:latin typeface="Cambria"/>
                <a:cs typeface="Cambria"/>
              </a:rPr>
              <a:t>математике</a:t>
            </a:r>
            <a:r>
              <a:rPr sz="2000" spc="17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20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Cambria"/>
                <a:cs typeface="Cambria"/>
              </a:rPr>
              <a:t>он</a:t>
            </a:r>
            <a:r>
              <a:rPr sz="2000" spc="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Cambria"/>
                <a:cs typeface="Cambria"/>
              </a:rPr>
              <a:t>сможет </a:t>
            </a:r>
            <a:r>
              <a:rPr sz="2000" spc="1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1F5F"/>
                </a:solidFill>
                <a:latin typeface="Cambria"/>
                <a:cs typeface="Cambria"/>
              </a:rPr>
              <a:t>пересдать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235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2000" spc="2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30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000" b="1" spc="1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100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000" b="1" spc="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135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000" b="1" spc="140" dirty="0">
                <a:solidFill>
                  <a:srgbClr val="FF0000"/>
                </a:solidFill>
                <a:latin typeface="Cambria"/>
                <a:cs typeface="Cambria"/>
              </a:rPr>
              <a:t> сентября</a:t>
            </a:r>
            <a:r>
              <a:rPr sz="2000" b="1" spc="1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150" dirty="0">
                <a:solidFill>
                  <a:srgbClr val="FF0000"/>
                </a:solidFill>
                <a:latin typeface="Cambria"/>
                <a:cs typeface="Cambria"/>
              </a:rPr>
              <a:t>текущего</a:t>
            </a:r>
            <a:r>
              <a:rPr sz="2000" b="1" spc="1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125" dirty="0">
                <a:solidFill>
                  <a:srgbClr val="FF0000"/>
                </a:solidFill>
                <a:latin typeface="Cambria"/>
                <a:cs typeface="Cambria"/>
              </a:rPr>
              <a:t>года  </a:t>
            </a:r>
            <a:r>
              <a:rPr sz="2000" spc="-10" dirty="0">
                <a:solidFill>
                  <a:srgbClr val="001F5F"/>
                </a:solidFill>
                <a:latin typeface="Cambria"/>
                <a:cs typeface="Cambria"/>
              </a:rPr>
              <a:t>(в</a:t>
            </a:r>
            <a:r>
              <a:rPr sz="2000" spc="4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1F5F"/>
                </a:solidFill>
                <a:latin typeface="Cambria"/>
                <a:cs typeface="Cambria"/>
              </a:rPr>
              <a:t>дополнительный </a:t>
            </a:r>
            <a:r>
              <a:rPr sz="2000" spc="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Cambria"/>
                <a:cs typeface="Cambria"/>
              </a:rPr>
              <a:t>период).</a:t>
            </a:r>
            <a:r>
              <a:rPr sz="2000" spc="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254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000" spc="85" dirty="0">
                <a:solidFill>
                  <a:srgbClr val="001F5F"/>
                </a:solidFill>
                <a:latin typeface="Cambria"/>
                <a:cs typeface="Cambria"/>
              </a:rPr>
              <a:t>этом</a:t>
            </a:r>
            <a:r>
              <a:rPr sz="2000" spc="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Cambria"/>
                <a:cs typeface="Cambria"/>
              </a:rPr>
              <a:t>случае</a:t>
            </a:r>
            <a:r>
              <a:rPr sz="2000" spc="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вместо</a:t>
            </a:r>
            <a:r>
              <a:rPr sz="2000" spc="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Cambria"/>
                <a:cs typeface="Cambria"/>
              </a:rPr>
              <a:t>аттестата</a:t>
            </a:r>
            <a:r>
              <a:rPr sz="2000" spc="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001F5F"/>
                </a:solidFill>
                <a:latin typeface="Cambria"/>
                <a:cs typeface="Cambria"/>
              </a:rPr>
              <a:t>выпускнику</a:t>
            </a:r>
            <a:r>
              <a:rPr sz="20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Cambria"/>
                <a:cs typeface="Cambria"/>
              </a:rPr>
              <a:t>выдается</a:t>
            </a:r>
            <a:r>
              <a:rPr sz="2000" spc="11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справка</a:t>
            </a:r>
            <a:r>
              <a:rPr sz="20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Cambria"/>
                <a:cs typeface="Cambria"/>
              </a:rPr>
              <a:t>об </a:t>
            </a:r>
            <a:r>
              <a:rPr sz="2000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Cambria"/>
                <a:cs typeface="Cambria"/>
              </a:rPr>
              <a:t>обучении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Cambria"/>
                <a:cs typeface="Cambria"/>
              </a:rPr>
              <a:t>установленного</a:t>
            </a:r>
            <a:r>
              <a:rPr sz="20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Cambria"/>
                <a:cs typeface="Cambria"/>
              </a:rPr>
              <a:t>образца.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"/>
            </a:pPr>
            <a:endParaRPr sz="2050" dirty="0">
              <a:latin typeface="Cambria"/>
              <a:cs typeface="Cambria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400" b="1" spc="225" dirty="0">
                <a:solidFill>
                  <a:srgbClr val="FF0000"/>
                </a:solidFill>
                <a:latin typeface="Cambria"/>
                <a:cs typeface="Cambria"/>
              </a:rPr>
              <a:t>Предметы</a:t>
            </a:r>
            <a:r>
              <a:rPr sz="2400" b="1" spc="2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75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400" b="1" spc="2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75" dirty="0">
                <a:solidFill>
                  <a:srgbClr val="FF0000"/>
                </a:solidFill>
                <a:latin typeface="Cambria"/>
                <a:cs typeface="Cambria"/>
              </a:rPr>
              <a:t>выбору</a:t>
            </a:r>
            <a:r>
              <a:rPr sz="2400" b="1" spc="2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215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sz="2400" b="1" spc="2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215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sz="2400" b="1" spc="2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75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sz="2400" b="1" spc="2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50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400" b="1" spc="2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210" dirty="0">
                <a:solidFill>
                  <a:srgbClr val="FF0000"/>
                </a:solidFill>
                <a:latin typeface="Cambria"/>
                <a:cs typeface="Cambria"/>
              </a:rPr>
              <a:t>пересдаются.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"/>
            </a:pPr>
            <a:endParaRPr sz="2400" dirty="0">
              <a:latin typeface="Cambria"/>
              <a:cs typeface="Cambria"/>
            </a:endParaRPr>
          </a:p>
          <a:p>
            <a:pPr marL="355600" marR="5080" indent="-343535" algn="just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000" i="1" spc="165" dirty="0">
                <a:solidFill>
                  <a:srgbClr val="00AFEF"/>
                </a:solidFill>
                <a:latin typeface="Cambria"/>
                <a:cs typeface="Cambria"/>
              </a:rPr>
              <a:t>Участникам </a:t>
            </a:r>
            <a:r>
              <a:rPr sz="2000" i="1" spc="210" dirty="0">
                <a:solidFill>
                  <a:srgbClr val="00AFEF"/>
                </a:solidFill>
                <a:latin typeface="Cambria"/>
                <a:cs typeface="Cambria"/>
              </a:rPr>
              <a:t>ГИА, </a:t>
            </a:r>
            <a:r>
              <a:rPr sz="2000" i="1" spc="130" dirty="0">
                <a:solidFill>
                  <a:srgbClr val="00AFEF"/>
                </a:solidFill>
                <a:latin typeface="Cambria"/>
                <a:cs typeface="Cambria"/>
              </a:rPr>
              <a:t>чьи </a:t>
            </a:r>
            <a:r>
              <a:rPr sz="2000" i="1" spc="150" dirty="0">
                <a:solidFill>
                  <a:srgbClr val="00AFEF"/>
                </a:solidFill>
                <a:latin typeface="Cambria"/>
                <a:cs typeface="Cambria"/>
              </a:rPr>
              <a:t>результаты </a:t>
            </a:r>
            <a:r>
              <a:rPr sz="2000" i="1" spc="240" dirty="0">
                <a:solidFill>
                  <a:srgbClr val="00AFEF"/>
                </a:solidFill>
                <a:latin typeface="Cambria"/>
                <a:cs typeface="Cambria"/>
              </a:rPr>
              <a:t>ЕГЭ </a:t>
            </a:r>
            <a:r>
              <a:rPr sz="2000" i="1" spc="114" dirty="0">
                <a:solidFill>
                  <a:srgbClr val="00AFEF"/>
                </a:solidFill>
                <a:latin typeface="Cambria"/>
                <a:cs typeface="Cambria"/>
              </a:rPr>
              <a:t>по </a:t>
            </a:r>
            <a:r>
              <a:rPr sz="2000" i="1" spc="165" dirty="0">
                <a:solidFill>
                  <a:srgbClr val="00AFEF"/>
                </a:solidFill>
                <a:latin typeface="Cambria"/>
                <a:cs typeface="Cambria"/>
              </a:rPr>
              <a:t>учебным </a:t>
            </a:r>
            <a:r>
              <a:rPr sz="2000" i="1" spc="160" dirty="0">
                <a:solidFill>
                  <a:srgbClr val="00AFEF"/>
                </a:solidFill>
                <a:latin typeface="Cambria"/>
                <a:cs typeface="Cambria"/>
              </a:rPr>
              <a:t>предметам </a:t>
            </a:r>
            <a:r>
              <a:rPr sz="2000" i="1" spc="120" dirty="0">
                <a:solidFill>
                  <a:srgbClr val="00AFEF"/>
                </a:solidFill>
                <a:latin typeface="Cambria"/>
                <a:cs typeface="Cambria"/>
              </a:rPr>
              <a:t>по </a:t>
            </a:r>
            <a:r>
              <a:rPr sz="2000" i="1" spc="130" dirty="0">
                <a:solidFill>
                  <a:srgbClr val="00AFEF"/>
                </a:solidFill>
                <a:latin typeface="Cambria"/>
                <a:cs typeface="Cambria"/>
              </a:rPr>
              <a:t>выбору </a:t>
            </a:r>
            <a:r>
              <a:rPr sz="2000" i="1" spc="65" dirty="0">
                <a:solidFill>
                  <a:srgbClr val="00AFEF"/>
                </a:solidFill>
                <a:latin typeface="Cambria"/>
                <a:cs typeface="Cambria"/>
              </a:rPr>
              <a:t>в </a:t>
            </a:r>
            <a:r>
              <a:rPr sz="2000" i="1" spc="70" dirty="0">
                <a:solidFill>
                  <a:srgbClr val="00AFEF"/>
                </a:solidFill>
                <a:latin typeface="Cambria"/>
                <a:cs typeface="Cambria"/>
              </a:rPr>
              <a:t> </a:t>
            </a:r>
            <a:r>
              <a:rPr sz="2000" i="1" spc="210" dirty="0">
                <a:solidFill>
                  <a:srgbClr val="00AFEF"/>
                </a:solidFill>
                <a:latin typeface="Cambria"/>
                <a:cs typeface="Cambria"/>
              </a:rPr>
              <a:t>текущем </a:t>
            </a:r>
            <a:r>
              <a:rPr sz="2000" i="1" spc="90" dirty="0">
                <a:solidFill>
                  <a:srgbClr val="00AFEF"/>
                </a:solidFill>
                <a:latin typeface="Cambria"/>
                <a:cs typeface="Cambria"/>
              </a:rPr>
              <a:t>году</a:t>
            </a:r>
            <a:r>
              <a:rPr sz="2000" i="1" spc="95" dirty="0">
                <a:solidFill>
                  <a:srgbClr val="00AFEF"/>
                </a:solidFill>
                <a:latin typeface="Cambria"/>
                <a:cs typeface="Cambria"/>
              </a:rPr>
              <a:t> </a:t>
            </a:r>
            <a:r>
              <a:rPr sz="2000" i="1" spc="130" dirty="0">
                <a:solidFill>
                  <a:srgbClr val="00AFEF"/>
                </a:solidFill>
                <a:latin typeface="Cambria"/>
                <a:cs typeface="Cambria"/>
              </a:rPr>
              <a:t>были</a:t>
            </a:r>
            <a:r>
              <a:rPr sz="2000" i="1" spc="135" dirty="0">
                <a:solidFill>
                  <a:srgbClr val="00AFEF"/>
                </a:solidFill>
                <a:latin typeface="Cambria"/>
                <a:cs typeface="Cambria"/>
              </a:rPr>
              <a:t> </a:t>
            </a:r>
            <a:r>
              <a:rPr sz="2000" i="1" spc="145" dirty="0">
                <a:solidFill>
                  <a:srgbClr val="00AFEF"/>
                </a:solidFill>
                <a:latin typeface="Cambria"/>
                <a:cs typeface="Cambria"/>
              </a:rPr>
              <a:t>аннулированы</a:t>
            </a:r>
            <a:r>
              <a:rPr sz="2000" i="1" spc="150" dirty="0">
                <a:solidFill>
                  <a:srgbClr val="00AFEF"/>
                </a:solidFill>
                <a:latin typeface="Cambria"/>
                <a:cs typeface="Cambria"/>
              </a:rPr>
              <a:t> </a:t>
            </a:r>
            <a:r>
              <a:rPr sz="2000" i="1" spc="120" dirty="0">
                <a:solidFill>
                  <a:srgbClr val="00AFEF"/>
                </a:solidFill>
                <a:latin typeface="Cambria"/>
                <a:cs typeface="Cambria"/>
              </a:rPr>
              <a:t>по</a:t>
            </a:r>
            <a:r>
              <a:rPr sz="2000" i="1" spc="125" dirty="0">
                <a:solidFill>
                  <a:srgbClr val="00AFEF"/>
                </a:solidFill>
                <a:latin typeface="Cambria"/>
                <a:cs typeface="Cambria"/>
              </a:rPr>
              <a:t> </a:t>
            </a:r>
            <a:r>
              <a:rPr sz="2000" i="1" spc="180" dirty="0">
                <a:solidFill>
                  <a:srgbClr val="00AFEF"/>
                </a:solidFill>
                <a:latin typeface="Cambria"/>
                <a:cs typeface="Cambria"/>
              </a:rPr>
              <a:t>решению </a:t>
            </a:r>
            <a:r>
              <a:rPr sz="2000" i="1" spc="135" dirty="0">
                <a:solidFill>
                  <a:srgbClr val="00AFEF"/>
                </a:solidFill>
                <a:latin typeface="Cambria"/>
                <a:cs typeface="Cambria"/>
              </a:rPr>
              <a:t>председателя</a:t>
            </a:r>
            <a:r>
              <a:rPr sz="2000" i="1" spc="140" dirty="0">
                <a:solidFill>
                  <a:srgbClr val="00AFEF"/>
                </a:solidFill>
                <a:latin typeface="Cambria"/>
                <a:cs typeface="Cambria"/>
              </a:rPr>
              <a:t> </a:t>
            </a:r>
            <a:r>
              <a:rPr sz="2000" i="1" spc="225" dirty="0">
                <a:solidFill>
                  <a:srgbClr val="00AFEF"/>
                </a:solidFill>
                <a:latin typeface="Cambria"/>
                <a:cs typeface="Cambria"/>
              </a:rPr>
              <a:t>ГЭК </a:t>
            </a:r>
            <a:r>
              <a:rPr sz="2000" i="1" spc="70" dirty="0">
                <a:solidFill>
                  <a:srgbClr val="00AFEF"/>
                </a:solidFill>
                <a:latin typeface="Cambria"/>
                <a:cs typeface="Cambria"/>
              </a:rPr>
              <a:t>в</a:t>
            </a:r>
            <a:r>
              <a:rPr sz="2000" i="1" spc="75" dirty="0">
                <a:solidFill>
                  <a:srgbClr val="00AFEF"/>
                </a:solidFill>
                <a:latin typeface="Cambria"/>
                <a:cs typeface="Cambria"/>
              </a:rPr>
              <a:t> </a:t>
            </a:r>
            <a:r>
              <a:rPr sz="2000" i="1" spc="155" dirty="0">
                <a:solidFill>
                  <a:srgbClr val="00AFEF"/>
                </a:solidFill>
                <a:latin typeface="Cambria"/>
                <a:cs typeface="Cambria"/>
              </a:rPr>
              <a:t>случае </a:t>
            </a:r>
            <a:r>
              <a:rPr sz="2000" i="1" spc="160" dirty="0">
                <a:solidFill>
                  <a:srgbClr val="00AFEF"/>
                </a:solidFill>
                <a:latin typeface="Cambria"/>
                <a:cs typeface="Cambria"/>
              </a:rPr>
              <a:t> </a:t>
            </a:r>
            <a:r>
              <a:rPr sz="2000" i="1" spc="130" dirty="0">
                <a:solidFill>
                  <a:srgbClr val="00AFEF"/>
                </a:solidFill>
                <a:latin typeface="Cambria"/>
                <a:cs typeface="Cambria"/>
              </a:rPr>
              <a:t>выявления </a:t>
            </a:r>
            <a:r>
              <a:rPr sz="2000" i="1" spc="160" dirty="0">
                <a:solidFill>
                  <a:srgbClr val="00AFEF"/>
                </a:solidFill>
                <a:latin typeface="Cambria"/>
                <a:cs typeface="Cambria"/>
              </a:rPr>
              <a:t>фактов </a:t>
            </a:r>
            <a:r>
              <a:rPr sz="2000" i="1" u="heavy" spc="19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mbria"/>
                <a:cs typeface="Cambria"/>
              </a:rPr>
              <a:t>нарушения </a:t>
            </a:r>
            <a:r>
              <a:rPr sz="2000" i="1" u="heavy" spc="18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mbria"/>
                <a:cs typeface="Cambria"/>
              </a:rPr>
              <a:t>ими </a:t>
            </a:r>
            <a:r>
              <a:rPr sz="2000" i="1" u="heavy" spc="15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mbria"/>
                <a:cs typeface="Cambria"/>
              </a:rPr>
              <a:t>Порядка</a:t>
            </a:r>
            <a:r>
              <a:rPr sz="2000" i="1" spc="150" dirty="0">
                <a:solidFill>
                  <a:srgbClr val="00AFEF"/>
                </a:solidFill>
                <a:latin typeface="Cambria"/>
                <a:cs typeface="Cambria"/>
              </a:rPr>
              <a:t>, </a:t>
            </a:r>
            <a:r>
              <a:rPr sz="2000" i="1" spc="125" dirty="0">
                <a:solidFill>
                  <a:srgbClr val="00AFEF"/>
                </a:solidFill>
                <a:latin typeface="Cambria"/>
                <a:cs typeface="Cambria"/>
              </a:rPr>
              <a:t>предоставляется право </a:t>
            </a:r>
            <a:r>
              <a:rPr sz="2000" i="1" spc="155" dirty="0">
                <a:solidFill>
                  <a:srgbClr val="00AFEF"/>
                </a:solidFill>
                <a:latin typeface="Cambria"/>
                <a:cs typeface="Cambria"/>
              </a:rPr>
              <a:t>участия </a:t>
            </a:r>
            <a:r>
              <a:rPr sz="2000" i="1" spc="65" dirty="0">
                <a:solidFill>
                  <a:srgbClr val="00AFEF"/>
                </a:solidFill>
                <a:latin typeface="Cambria"/>
                <a:cs typeface="Cambria"/>
              </a:rPr>
              <a:t>в </a:t>
            </a:r>
            <a:r>
              <a:rPr sz="2000" i="1" spc="70" dirty="0">
                <a:solidFill>
                  <a:srgbClr val="00AFEF"/>
                </a:solidFill>
                <a:latin typeface="Cambria"/>
                <a:cs typeface="Cambria"/>
              </a:rPr>
              <a:t> </a:t>
            </a:r>
            <a:r>
              <a:rPr sz="2000" i="1" spc="240" dirty="0">
                <a:solidFill>
                  <a:srgbClr val="00AFEF"/>
                </a:solidFill>
                <a:latin typeface="Cambria"/>
                <a:cs typeface="Cambria"/>
              </a:rPr>
              <a:t>ЕГЭ </a:t>
            </a:r>
            <a:r>
              <a:rPr sz="2000" i="1" spc="120" dirty="0">
                <a:solidFill>
                  <a:srgbClr val="00AFEF"/>
                </a:solidFill>
                <a:latin typeface="Cambria"/>
                <a:cs typeface="Cambria"/>
              </a:rPr>
              <a:t>по </a:t>
            </a:r>
            <a:r>
              <a:rPr sz="2000" i="1" spc="165" dirty="0">
                <a:solidFill>
                  <a:srgbClr val="00AFEF"/>
                </a:solidFill>
                <a:latin typeface="Cambria"/>
                <a:cs typeface="Cambria"/>
              </a:rPr>
              <a:t>учебным </a:t>
            </a:r>
            <a:r>
              <a:rPr sz="2000" i="1" spc="160" dirty="0">
                <a:solidFill>
                  <a:srgbClr val="00AFEF"/>
                </a:solidFill>
                <a:latin typeface="Cambria"/>
                <a:cs typeface="Cambria"/>
              </a:rPr>
              <a:t>предметам </a:t>
            </a:r>
            <a:r>
              <a:rPr sz="2000" i="1" spc="120" dirty="0">
                <a:solidFill>
                  <a:srgbClr val="00AFEF"/>
                </a:solidFill>
                <a:latin typeface="Cambria"/>
                <a:cs typeface="Cambria"/>
              </a:rPr>
              <a:t>по </a:t>
            </a:r>
            <a:r>
              <a:rPr sz="2000" i="1" spc="135" dirty="0">
                <a:solidFill>
                  <a:srgbClr val="00AFEF"/>
                </a:solidFill>
                <a:latin typeface="Cambria"/>
                <a:cs typeface="Cambria"/>
              </a:rPr>
              <a:t>выбору, </a:t>
            </a:r>
            <a:r>
              <a:rPr sz="2000" i="1" spc="120" dirty="0">
                <a:solidFill>
                  <a:srgbClr val="00AFEF"/>
                </a:solidFill>
                <a:latin typeface="Cambria"/>
                <a:cs typeface="Cambria"/>
              </a:rPr>
              <a:t>по </a:t>
            </a:r>
            <a:r>
              <a:rPr sz="2000" i="1" spc="135" dirty="0">
                <a:solidFill>
                  <a:srgbClr val="00AFEF"/>
                </a:solidFill>
                <a:latin typeface="Cambria"/>
                <a:cs typeface="Cambria"/>
              </a:rPr>
              <a:t>которым </a:t>
            </a:r>
            <a:r>
              <a:rPr sz="2000" i="1" spc="105" dirty="0">
                <a:solidFill>
                  <a:srgbClr val="00AFEF"/>
                </a:solidFill>
                <a:latin typeface="Cambria"/>
                <a:cs typeface="Cambria"/>
              </a:rPr>
              <a:t>было </a:t>
            </a:r>
            <a:r>
              <a:rPr sz="2000" i="1" spc="135" dirty="0">
                <a:solidFill>
                  <a:srgbClr val="00AFEF"/>
                </a:solidFill>
                <a:latin typeface="Cambria"/>
                <a:cs typeface="Cambria"/>
              </a:rPr>
              <a:t>принято </a:t>
            </a:r>
            <a:r>
              <a:rPr sz="2000" i="1" spc="180" dirty="0">
                <a:solidFill>
                  <a:srgbClr val="00AFEF"/>
                </a:solidFill>
                <a:latin typeface="Cambria"/>
                <a:cs typeface="Cambria"/>
              </a:rPr>
              <a:t>решение </a:t>
            </a:r>
            <a:r>
              <a:rPr sz="2000" i="1" spc="65" dirty="0">
                <a:solidFill>
                  <a:srgbClr val="00AFEF"/>
                </a:solidFill>
                <a:latin typeface="Cambria"/>
                <a:cs typeface="Cambria"/>
              </a:rPr>
              <a:t>об </a:t>
            </a:r>
            <a:r>
              <a:rPr sz="2000" i="1" spc="70" dirty="0">
                <a:solidFill>
                  <a:srgbClr val="00AFEF"/>
                </a:solidFill>
                <a:latin typeface="Cambria"/>
                <a:cs typeface="Cambria"/>
              </a:rPr>
              <a:t> </a:t>
            </a:r>
            <a:r>
              <a:rPr sz="2000" i="1" spc="150" dirty="0">
                <a:solidFill>
                  <a:srgbClr val="00AFEF"/>
                </a:solidFill>
                <a:latin typeface="Cambria"/>
                <a:cs typeface="Cambria"/>
              </a:rPr>
              <a:t>аннулировании</a:t>
            </a:r>
            <a:r>
              <a:rPr sz="2000" i="1" spc="155" dirty="0">
                <a:solidFill>
                  <a:srgbClr val="00AFEF"/>
                </a:solidFill>
                <a:latin typeface="Cambria"/>
                <a:cs typeface="Cambria"/>
              </a:rPr>
              <a:t> </a:t>
            </a:r>
            <a:r>
              <a:rPr sz="2000" i="1" spc="135" dirty="0">
                <a:solidFill>
                  <a:srgbClr val="00AFEF"/>
                </a:solidFill>
                <a:latin typeface="Cambria"/>
                <a:cs typeface="Cambria"/>
              </a:rPr>
              <a:t>результатов,</a:t>
            </a:r>
            <a:r>
              <a:rPr sz="2000" i="1" spc="215" dirty="0">
                <a:solidFill>
                  <a:srgbClr val="00AFEF"/>
                </a:solidFill>
                <a:latin typeface="Cambria"/>
                <a:cs typeface="Cambria"/>
              </a:rPr>
              <a:t> </a:t>
            </a:r>
            <a:r>
              <a:rPr sz="2000" i="1" u="heavy" spc="16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mbria"/>
                <a:cs typeface="Cambria"/>
              </a:rPr>
              <a:t>не</a:t>
            </a:r>
            <a:r>
              <a:rPr sz="2000" i="1" u="heavy" spc="13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mbria"/>
                <a:cs typeface="Cambria"/>
              </a:rPr>
              <a:t> </a:t>
            </a:r>
            <a:r>
              <a:rPr sz="2000" i="1" u="heavy" spc="15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mbria"/>
                <a:cs typeface="Cambria"/>
              </a:rPr>
              <a:t>ранее</a:t>
            </a:r>
            <a:r>
              <a:rPr sz="2000" i="1" u="heavy" spc="17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mbria"/>
                <a:cs typeface="Cambria"/>
              </a:rPr>
              <a:t> </a:t>
            </a:r>
            <a:r>
              <a:rPr sz="2000" i="1" u="heavy" spc="16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mbria"/>
                <a:cs typeface="Cambria"/>
              </a:rPr>
              <a:t>чем</a:t>
            </a:r>
            <a:r>
              <a:rPr sz="2000" i="1" u="heavy" spc="14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mbria"/>
                <a:cs typeface="Cambria"/>
              </a:rPr>
              <a:t> </a:t>
            </a:r>
            <a:r>
              <a:rPr sz="2000" i="1" u="heavy" spc="6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mbria"/>
                <a:cs typeface="Cambria"/>
              </a:rPr>
              <a:t>в</a:t>
            </a:r>
            <a:r>
              <a:rPr sz="2000" i="1" u="heavy" spc="16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mbria"/>
                <a:cs typeface="Cambria"/>
              </a:rPr>
              <a:t> </a:t>
            </a:r>
            <a:r>
              <a:rPr sz="2000" i="1" u="heavy" spc="17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mbria"/>
                <a:cs typeface="Cambria"/>
              </a:rPr>
              <a:t>следующем</a:t>
            </a:r>
            <a:r>
              <a:rPr sz="2000" i="1" u="heavy" spc="15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mbria"/>
                <a:cs typeface="Cambria"/>
              </a:rPr>
              <a:t> </a:t>
            </a:r>
            <a:r>
              <a:rPr sz="2000" i="1" u="heavy" spc="1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mbria"/>
                <a:cs typeface="Cambria"/>
              </a:rPr>
              <a:t>году</a:t>
            </a:r>
            <a:r>
              <a:rPr sz="2000" i="1" spc="110" dirty="0">
                <a:solidFill>
                  <a:srgbClr val="00AFEF"/>
                </a:solidFill>
                <a:latin typeface="Cambria"/>
                <a:cs typeface="Cambria"/>
              </a:rPr>
              <a:t>.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6358127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2837"/>
            <a:ext cx="1371600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1780" y="0"/>
              <a:ext cx="5448300" cy="533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8619" y="251459"/>
              <a:ext cx="527303" cy="679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4171" y="251459"/>
              <a:ext cx="618744" cy="679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9640" y="251459"/>
              <a:ext cx="649224" cy="6797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97111" y="251459"/>
              <a:ext cx="1871472" cy="67970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769100" y="23875"/>
            <a:ext cx="51301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10" dirty="0">
                <a:solidFill>
                  <a:srgbClr val="990000"/>
                </a:solidFill>
                <a:latin typeface="Cambria"/>
                <a:cs typeface="Cambria"/>
              </a:rPr>
              <a:t>Медаль</a:t>
            </a:r>
            <a:r>
              <a:rPr sz="2000" b="1" spc="21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50" dirty="0">
                <a:solidFill>
                  <a:srgbClr val="990000"/>
                </a:solidFill>
                <a:latin typeface="Cambria"/>
                <a:cs typeface="Cambria"/>
              </a:rPr>
              <a:t>«За</a:t>
            </a:r>
            <a:r>
              <a:rPr sz="2000" b="1" spc="21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50" dirty="0">
                <a:solidFill>
                  <a:srgbClr val="990000"/>
                </a:solidFill>
                <a:latin typeface="Cambria"/>
                <a:cs typeface="Cambria"/>
              </a:rPr>
              <a:t>особые</a:t>
            </a:r>
            <a:r>
              <a:rPr sz="2000" b="1" spc="19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65" dirty="0">
                <a:solidFill>
                  <a:srgbClr val="990000"/>
                </a:solidFill>
                <a:latin typeface="Cambria"/>
                <a:cs typeface="Cambria"/>
              </a:rPr>
              <a:t>успехи</a:t>
            </a:r>
            <a:r>
              <a:rPr sz="2000" b="1" spc="19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80" dirty="0">
                <a:solidFill>
                  <a:srgbClr val="990000"/>
                </a:solidFill>
                <a:latin typeface="Cambria"/>
                <a:cs typeface="Cambria"/>
              </a:rPr>
              <a:t>в</a:t>
            </a:r>
            <a:r>
              <a:rPr sz="2000" b="1" spc="229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80" dirty="0">
                <a:solidFill>
                  <a:srgbClr val="990000"/>
                </a:solidFill>
                <a:latin typeface="Cambria"/>
                <a:cs typeface="Cambria"/>
              </a:rPr>
              <a:t>учении»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186419" y="327152"/>
            <a:ext cx="2279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0" dirty="0"/>
              <a:t>I</a:t>
            </a:r>
            <a:r>
              <a:rPr sz="2400" spc="260" dirty="0"/>
              <a:t> </a:t>
            </a:r>
            <a:r>
              <a:rPr sz="2400" spc="165" dirty="0"/>
              <a:t>и</a:t>
            </a:r>
            <a:r>
              <a:rPr sz="2400" spc="250" dirty="0"/>
              <a:t> </a:t>
            </a:r>
            <a:r>
              <a:rPr sz="2400" spc="120" dirty="0"/>
              <a:t>II</a:t>
            </a:r>
            <a:r>
              <a:rPr sz="2400" spc="260" dirty="0"/>
              <a:t> </a:t>
            </a:r>
            <a:r>
              <a:rPr sz="2400" spc="190" dirty="0"/>
              <a:t>степени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1414399" y="667892"/>
            <a:ext cx="104997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16505" marR="5080" indent="-2504440">
              <a:lnSpc>
                <a:spcPct val="100000"/>
              </a:lnSpc>
              <a:spcBef>
                <a:spcPts val="95"/>
              </a:spcBef>
              <a:tabLst>
                <a:tab pos="2830195" algn="l"/>
              </a:tabLst>
            </a:pPr>
            <a:r>
              <a:rPr sz="1600" spc="65" dirty="0">
                <a:solidFill>
                  <a:srgbClr val="006FC0"/>
                </a:solidFill>
                <a:latin typeface="Cambria"/>
                <a:cs typeface="Cambria"/>
              </a:rPr>
              <a:t>(приказ</a:t>
            </a:r>
            <a:r>
              <a:rPr sz="1600" spc="1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100" dirty="0">
                <a:solidFill>
                  <a:srgbClr val="006FC0"/>
                </a:solidFill>
                <a:latin typeface="Cambria"/>
                <a:cs typeface="Cambria"/>
              </a:rPr>
              <a:t>Минпросвещения	</a:t>
            </a:r>
            <a:r>
              <a:rPr sz="1600" spc="85" dirty="0">
                <a:solidFill>
                  <a:srgbClr val="006FC0"/>
                </a:solidFill>
                <a:latin typeface="Cambria"/>
                <a:cs typeface="Cambria"/>
              </a:rPr>
              <a:t>России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от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114" dirty="0">
                <a:solidFill>
                  <a:srgbClr val="006FC0"/>
                </a:solidFill>
                <a:latin typeface="Cambria"/>
                <a:cs typeface="Cambria"/>
              </a:rPr>
              <a:t>29.09.2023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№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95" dirty="0">
                <a:solidFill>
                  <a:srgbClr val="006FC0"/>
                </a:solidFill>
                <a:latin typeface="Cambria"/>
                <a:cs typeface="Cambria"/>
              </a:rPr>
              <a:t>730 </a:t>
            </a:r>
            <a:r>
              <a:rPr sz="1600" spc="15" dirty="0">
                <a:solidFill>
                  <a:srgbClr val="006FC0"/>
                </a:solidFill>
                <a:latin typeface="Cambria"/>
                <a:cs typeface="Cambria"/>
              </a:rPr>
              <a:t>«Об</a:t>
            </a:r>
            <a:r>
              <a:rPr sz="16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6FC0"/>
                </a:solidFill>
                <a:latin typeface="Cambria"/>
                <a:cs typeface="Cambria"/>
              </a:rPr>
              <a:t>утверждении </a:t>
            </a:r>
            <a:r>
              <a:rPr sz="1600" spc="100" dirty="0">
                <a:solidFill>
                  <a:srgbClr val="006FC0"/>
                </a:solidFill>
                <a:latin typeface="Cambria"/>
                <a:cs typeface="Cambria"/>
              </a:rPr>
              <a:t>Порядка </a:t>
            </a:r>
            <a:r>
              <a:rPr sz="1600" spc="90" dirty="0">
                <a:solidFill>
                  <a:srgbClr val="006FC0"/>
                </a:solidFill>
                <a:latin typeface="Cambria"/>
                <a:cs typeface="Cambria"/>
              </a:rPr>
              <a:t>и 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условий </a:t>
            </a:r>
            <a:r>
              <a:rPr sz="1600" spc="105" dirty="0">
                <a:solidFill>
                  <a:srgbClr val="006FC0"/>
                </a:solidFill>
                <a:latin typeface="Cambria"/>
                <a:cs typeface="Cambria"/>
              </a:rPr>
              <a:t>выдачи </a:t>
            </a:r>
            <a:r>
              <a:rPr sz="1600" spc="-3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006FC0"/>
                </a:solidFill>
                <a:latin typeface="Cambria"/>
                <a:cs typeface="Cambria"/>
              </a:rPr>
              <a:t>медалей</a:t>
            </a:r>
            <a:r>
              <a:rPr sz="1600" spc="1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«За</a:t>
            </a:r>
            <a:r>
              <a:rPr sz="1600" spc="1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особые</a:t>
            </a:r>
            <a:r>
              <a:rPr sz="1600" spc="2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6FC0"/>
                </a:solidFill>
                <a:latin typeface="Cambria"/>
                <a:cs typeface="Cambria"/>
              </a:rPr>
              <a:t>успехи</a:t>
            </a:r>
            <a:r>
              <a:rPr sz="1600" spc="1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120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r>
              <a:rPr sz="1600" spc="1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учении»</a:t>
            </a:r>
            <a:r>
              <a:rPr sz="1600" spc="1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1600" spc="1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600" spc="1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II</a:t>
            </a:r>
            <a:r>
              <a:rPr sz="1600" spc="1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6FC0"/>
                </a:solidFill>
                <a:latin typeface="Cambria"/>
                <a:cs typeface="Cambria"/>
              </a:rPr>
              <a:t>степени</a:t>
            </a:r>
            <a:r>
              <a:rPr sz="1600" spc="1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-170" dirty="0">
                <a:solidFill>
                  <a:srgbClr val="006FC0"/>
                </a:solidFill>
                <a:latin typeface="Cambria"/>
                <a:cs typeface="Cambria"/>
              </a:rPr>
              <a:t>»)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4800" y="1330452"/>
            <a:ext cx="4879975" cy="982980"/>
            <a:chOff x="304800" y="1330452"/>
            <a:chExt cx="4879975" cy="98298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800" y="1330452"/>
              <a:ext cx="4879848" cy="9829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623" y="1365504"/>
              <a:ext cx="1700783" cy="5699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80032" y="1365504"/>
              <a:ext cx="574548" cy="569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13204" y="1365504"/>
              <a:ext cx="3125723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6300" y="1670304"/>
              <a:ext cx="2395728" cy="569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30651" y="1670304"/>
              <a:ext cx="443484" cy="5699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18104" y="1670304"/>
              <a:ext cx="1565147" cy="56997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67944" y="1425320"/>
            <a:ext cx="43199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185" dirty="0">
                <a:solidFill>
                  <a:srgbClr val="990000"/>
                </a:solidFill>
                <a:latin typeface="Cambria"/>
                <a:cs typeface="Cambria"/>
              </a:rPr>
              <a:t>Аттестат</a:t>
            </a:r>
            <a:r>
              <a:rPr sz="2000" b="1" spc="18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225" dirty="0">
                <a:solidFill>
                  <a:srgbClr val="990000"/>
                </a:solidFill>
                <a:latin typeface="Cambria"/>
                <a:cs typeface="Cambria"/>
              </a:rPr>
              <a:t>с</a:t>
            </a:r>
            <a:r>
              <a:rPr sz="2000" b="1" spc="21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35" dirty="0">
                <a:solidFill>
                  <a:srgbClr val="990000"/>
                </a:solidFill>
                <a:latin typeface="Cambria"/>
                <a:cs typeface="Cambria"/>
              </a:rPr>
              <a:t>отличием</a:t>
            </a:r>
            <a:r>
              <a:rPr sz="2000" b="1" spc="18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30" dirty="0">
                <a:solidFill>
                  <a:srgbClr val="990000"/>
                </a:solidFill>
                <a:latin typeface="Cambria"/>
                <a:cs typeface="Cambria"/>
              </a:rPr>
              <a:t>красного</a:t>
            </a:r>
            <a:endParaRPr sz="20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</a:pPr>
            <a:r>
              <a:rPr sz="2000" b="1" spc="170" dirty="0">
                <a:solidFill>
                  <a:srgbClr val="990000"/>
                </a:solidFill>
                <a:latin typeface="Cambria"/>
                <a:cs typeface="Cambria"/>
              </a:rPr>
              <a:t>цвета,</a:t>
            </a:r>
            <a:r>
              <a:rPr sz="2000" b="1" spc="21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30" dirty="0">
                <a:solidFill>
                  <a:srgbClr val="990000"/>
                </a:solidFill>
                <a:latin typeface="Cambria"/>
                <a:cs typeface="Cambria"/>
              </a:rPr>
              <a:t>медаль</a:t>
            </a:r>
            <a:r>
              <a:rPr sz="2000" b="1" spc="204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00" dirty="0">
                <a:solidFill>
                  <a:srgbClr val="990000"/>
                </a:solidFill>
                <a:latin typeface="Cambria"/>
                <a:cs typeface="Cambria"/>
              </a:rPr>
              <a:t>I</a:t>
            </a:r>
            <a:r>
              <a:rPr sz="2000" b="1" spc="22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65" dirty="0">
                <a:solidFill>
                  <a:srgbClr val="990000"/>
                </a:solidFill>
                <a:latin typeface="Cambria"/>
                <a:cs typeface="Cambria"/>
              </a:rPr>
              <a:t>степени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059" y="2488539"/>
            <a:ext cx="5752465" cy="4032250"/>
          </a:xfrm>
          <a:prstGeom prst="rect">
            <a:avLst/>
          </a:prstGeom>
          <a:solidFill>
            <a:srgbClr val="FFFFFF"/>
          </a:solidFill>
          <a:ln w="12700">
            <a:solidFill>
              <a:srgbClr val="C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20650" marR="112395" algn="ctr">
              <a:lnSpc>
                <a:spcPct val="100000"/>
              </a:lnSpc>
              <a:spcBef>
                <a:spcPts val="290"/>
              </a:spcBef>
            </a:pPr>
            <a:r>
              <a:rPr sz="1600" b="1" spc="130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r>
              <a:rPr sz="1600" b="1" spc="25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0" dirty="0">
                <a:solidFill>
                  <a:srgbClr val="001F5F"/>
                </a:solidFill>
                <a:latin typeface="Cambria"/>
                <a:cs typeface="Cambria"/>
              </a:rPr>
              <a:t>имеющие</a:t>
            </a:r>
            <a:r>
              <a:rPr sz="1600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001F5F"/>
                </a:solidFill>
                <a:latin typeface="Cambria"/>
                <a:cs typeface="Cambria"/>
              </a:rPr>
              <a:t>итоговые</a:t>
            </a:r>
            <a:r>
              <a:rPr sz="16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отметки</a:t>
            </a:r>
            <a:r>
              <a:rPr sz="16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mbria"/>
                <a:cs typeface="Cambria"/>
              </a:rPr>
              <a:t>«отлично» </a:t>
            </a:r>
            <a:r>
              <a:rPr sz="1600" spc="-3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5" dirty="0">
                <a:solidFill>
                  <a:srgbClr val="001F5F"/>
                </a:solidFill>
                <a:latin typeface="Cambria"/>
                <a:cs typeface="Cambria"/>
              </a:rPr>
              <a:t>всем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0" dirty="0">
                <a:solidFill>
                  <a:srgbClr val="001F5F"/>
                </a:solidFill>
                <a:latin typeface="Cambria"/>
                <a:cs typeface="Cambria"/>
              </a:rPr>
              <a:t>предметам,</a:t>
            </a:r>
            <a:r>
              <a:rPr sz="16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25" dirty="0">
                <a:solidFill>
                  <a:srgbClr val="001F5F"/>
                </a:solidFill>
                <a:latin typeface="Cambria"/>
                <a:cs typeface="Cambria"/>
              </a:rPr>
              <a:t>успешно</a:t>
            </a:r>
            <a:r>
              <a:rPr sz="1600" b="1" spc="2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10" dirty="0">
                <a:solidFill>
                  <a:srgbClr val="001F5F"/>
                </a:solidFill>
                <a:latin typeface="Cambria"/>
                <a:cs typeface="Cambria"/>
              </a:rPr>
              <a:t>прошедшие</a:t>
            </a:r>
            <a:r>
              <a:rPr sz="1600" b="1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55" dirty="0">
                <a:solidFill>
                  <a:srgbClr val="001F5F"/>
                </a:solidFill>
                <a:latin typeface="Cambria"/>
                <a:cs typeface="Cambria"/>
              </a:rPr>
              <a:t>ГИА</a:t>
            </a:r>
            <a:r>
              <a:rPr sz="1600" spc="15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1600" spc="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5" dirty="0">
                <a:solidFill>
                  <a:srgbClr val="001F5F"/>
                </a:solidFill>
                <a:latin typeface="Cambria"/>
                <a:cs typeface="Cambria"/>
              </a:rPr>
              <a:t>набравшие:</a:t>
            </a:r>
            <a:endParaRPr sz="1600">
              <a:latin typeface="Cambria"/>
              <a:cs typeface="Cambria"/>
            </a:endParaRPr>
          </a:p>
          <a:p>
            <a:pPr marL="650875" marR="291465" indent="7620">
              <a:lnSpc>
                <a:spcPct val="100000"/>
              </a:lnSpc>
              <a:buChar char="-"/>
              <a:tabLst>
                <a:tab pos="805180" algn="l"/>
              </a:tabLst>
            </a:pP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менее</a:t>
            </a:r>
            <a:r>
              <a:rPr sz="1600" spc="1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80" dirty="0">
                <a:solidFill>
                  <a:srgbClr val="001F5F"/>
                </a:solidFill>
                <a:latin typeface="Cambria"/>
                <a:cs typeface="Cambria"/>
              </a:rPr>
              <a:t>70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б</a:t>
            </a:r>
            <a:r>
              <a:rPr sz="16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4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6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85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001F5F"/>
                </a:solidFill>
                <a:latin typeface="Cambria"/>
                <a:cs typeface="Cambria"/>
              </a:rPr>
              <a:t>русскому</a:t>
            </a:r>
            <a:r>
              <a:rPr sz="16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языку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001F5F"/>
                </a:solidFill>
                <a:latin typeface="Cambria"/>
                <a:cs typeface="Cambria"/>
              </a:rPr>
              <a:t>+</a:t>
            </a:r>
            <a:r>
              <a:rPr sz="16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не </a:t>
            </a:r>
            <a:r>
              <a:rPr sz="1600" spc="-3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менее</a:t>
            </a:r>
            <a:r>
              <a:rPr sz="1600" spc="1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80" dirty="0">
                <a:solidFill>
                  <a:srgbClr val="001F5F"/>
                </a:solidFill>
                <a:latin typeface="Cambria"/>
                <a:cs typeface="Cambria"/>
              </a:rPr>
              <a:t>70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б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4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16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одному</a:t>
            </a:r>
            <a:r>
              <a:rPr sz="16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1600" spc="1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0" dirty="0">
                <a:solidFill>
                  <a:srgbClr val="001F5F"/>
                </a:solidFill>
                <a:latin typeface="Cambria"/>
                <a:cs typeface="Cambria"/>
              </a:rPr>
              <a:t>сдаваемых</a:t>
            </a:r>
            <a:endParaRPr sz="1600">
              <a:latin typeface="Cambria"/>
              <a:cs typeface="Cambria"/>
            </a:endParaRPr>
          </a:p>
          <a:p>
            <a:pPr marL="191770" marR="184785" indent="1905" algn="ctr">
              <a:lnSpc>
                <a:spcPct val="100000"/>
              </a:lnSpc>
            </a:pP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предметов,</a:t>
            </a:r>
            <a:r>
              <a:rPr sz="16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Cambria"/>
                <a:cs typeface="Cambria"/>
              </a:rPr>
              <a:t>либо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65" dirty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б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4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6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85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001F5F"/>
                </a:solidFill>
                <a:latin typeface="Cambria"/>
                <a:cs typeface="Cambria"/>
              </a:rPr>
              <a:t>математике</a:t>
            </a:r>
            <a:r>
              <a:rPr sz="16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001F5F"/>
                </a:solidFill>
                <a:latin typeface="Cambria"/>
                <a:cs typeface="Cambria"/>
              </a:rPr>
              <a:t>базового </a:t>
            </a:r>
            <a:r>
              <a:rPr sz="1600" spc="-3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уровня </a:t>
            </a:r>
            <a:r>
              <a:rPr sz="1600" spc="-10" dirty="0">
                <a:solidFill>
                  <a:srgbClr val="001F5F"/>
                </a:solidFill>
                <a:latin typeface="Cambria"/>
                <a:cs typeface="Cambria"/>
              </a:rPr>
              <a:t>(для</a:t>
            </a:r>
            <a:r>
              <a:rPr sz="1600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5" dirty="0">
                <a:solidFill>
                  <a:srgbClr val="001F5F"/>
                </a:solidFill>
                <a:latin typeface="Cambria"/>
                <a:cs typeface="Cambria"/>
              </a:rPr>
              <a:t>выпускников, </a:t>
            </a:r>
            <a:r>
              <a:rPr sz="1600" spc="114" dirty="0">
                <a:solidFill>
                  <a:srgbClr val="001F5F"/>
                </a:solidFill>
                <a:latin typeface="Cambria"/>
                <a:cs typeface="Cambria"/>
              </a:rPr>
              <a:t>сдающих </a:t>
            </a:r>
            <a:r>
              <a:rPr sz="1600" spc="20" dirty="0">
                <a:solidFill>
                  <a:srgbClr val="001F5F"/>
                </a:solidFill>
                <a:latin typeface="Cambria"/>
                <a:cs typeface="Cambria"/>
              </a:rPr>
              <a:t>только</a:t>
            </a:r>
            <a:r>
              <a:rPr sz="1600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5" dirty="0">
                <a:solidFill>
                  <a:srgbClr val="001F5F"/>
                </a:solidFill>
                <a:latin typeface="Cambria"/>
                <a:cs typeface="Cambria"/>
              </a:rPr>
              <a:t>русский </a:t>
            </a:r>
            <a:r>
              <a:rPr sz="1600" spc="-3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6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математику</a:t>
            </a:r>
            <a:r>
              <a:rPr sz="16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001F5F"/>
                </a:solidFill>
                <a:latin typeface="Cambria"/>
                <a:cs typeface="Cambria"/>
              </a:rPr>
              <a:t>базового</a:t>
            </a:r>
            <a:r>
              <a:rPr sz="16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001F5F"/>
                </a:solidFill>
                <a:latin typeface="Cambria"/>
                <a:cs typeface="Cambria"/>
              </a:rPr>
              <a:t>уровня);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1080770" lvl="1" indent="-820419">
              <a:lnSpc>
                <a:spcPct val="100000"/>
              </a:lnSpc>
              <a:buChar char="-"/>
              <a:tabLst>
                <a:tab pos="1081405" algn="l"/>
              </a:tabLst>
            </a:pP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менее</a:t>
            </a:r>
            <a:r>
              <a:rPr sz="1600" spc="1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65" dirty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б</a:t>
            </a:r>
            <a:r>
              <a:rPr sz="16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r>
              <a:rPr sz="16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учебным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1600" spc="1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4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6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50" dirty="0">
                <a:solidFill>
                  <a:srgbClr val="001F5F"/>
                </a:solidFill>
                <a:latin typeface="Cambria"/>
                <a:cs typeface="Cambria"/>
              </a:rPr>
              <a:t>ГВЭ;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Cambria"/>
              <a:cs typeface="Cambria"/>
            </a:endParaRPr>
          </a:p>
          <a:p>
            <a:pPr marL="120650" marR="113030" lvl="1" indent="804545">
              <a:lnSpc>
                <a:spcPct val="100000"/>
              </a:lnSpc>
              <a:buChar char="-"/>
              <a:tabLst>
                <a:tab pos="1071880" algn="l"/>
                <a:tab pos="5465445" algn="l"/>
              </a:tabLst>
            </a:pP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менее</a:t>
            </a:r>
            <a:r>
              <a:rPr sz="1600" spc="1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65" dirty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б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001F5F"/>
                </a:solidFill>
                <a:latin typeface="Cambria"/>
                <a:cs typeface="Cambria"/>
              </a:rPr>
              <a:t>обязательному</a:t>
            </a:r>
            <a:r>
              <a:rPr sz="1600" spc="2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учебному </a:t>
            </a:r>
            <a:r>
              <a:rPr sz="1600" spc="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предмету,</a:t>
            </a:r>
            <a:r>
              <a:rPr sz="16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0" dirty="0">
                <a:solidFill>
                  <a:srgbClr val="001F5F"/>
                </a:solidFill>
                <a:latin typeface="Cambria"/>
                <a:cs typeface="Cambria"/>
              </a:rPr>
              <a:t>сдаваемому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20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6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0" dirty="0">
                <a:solidFill>
                  <a:srgbClr val="001F5F"/>
                </a:solidFill>
                <a:latin typeface="Cambria"/>
                <a:cs typeface="Cambria"/>
              </a:rPr>
              <a:t>форме</a:t>
            </a:r>
            <a:r>
              <a:rPr sz="16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ГВЭ,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6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менее</a:t>
            </a:r>
            <a:r>
              <a:rPr sz="16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80" dirty="0">
                <a:solidFill>
                  <a:srgbClr val="001F5F"/>
                </a:solidFill>
                <a:latin typeface="Cambria"/>
                <a:cs typeface="Cambria"/>
              </a:rPr>
              <a:t>70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б </a:t>
            </a:r>
            <a:r>
              <a:rPr sz="1600" spc="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001F5F"/>
                </a:solidFill>
                <a:latin typeface="Cambria"/>
                <a:cs typeface="Cambria"/>
              </a:rPr>
              <a:t>обязательному</a:t>
            </a:r>
            <a:r>
              <a:rPr sz="1600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учебному</a:t>
            </a:r>
            <a:r>
              <a:rPr sz="16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предмету,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0" dirty="0">
                <a:solidFill>
                  <a:srgbClr val="001F5F"/>
                </a:solidFill>
                <a:latin typeface="Cambria"/>
                <a:cs typeface="Cambria"/>
              </a:rPr>
              <a:t>сдаваемому	</a:t>
            </a:r>
            <a:r>
              <a:rPr sz="1600" spc="120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600" spc="-3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0" dirty="0">
                <a:solidFill>
                  <a:srgbClr val="001F5F"/>
                </a:solidFill>
                <a:latin typeface="Cambria"/>
                <a:cs typeface="Cambria"/>
              </a:rPr>
              <a:t>форме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 ЕГЭ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Cambria"/>
                <a:cs typeface="Cambria"/>
              </a:rPr>
              <a:t>(если</a:t>
            </a:r>
            <a:r>
              <a:rPr sz="1600" spc="1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различные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20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16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0" dirty="0">
                <a:solidFill>
                  <a:srgbClr val="001F5F"/>
                </a:solidFill>
                <a:latin typeface="Cambria"/>
                <a:cs typeface="Cambria"/>
              </a:rPr>
              <a:t>ГИА</a:t>
            </a:r>
            <a:r>
              <a:rPr sz="16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5" dirty="0">
                <a:solidFill>
                  <a:srgbClr val="001F5F"/>
                </a:solidFill>
                <a:latin typeface="Cambria"/>
                <a:cs typeface="Cambria"/>
              </a:rPr>
              <a:t>(ЕГЭ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6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0" dirty="0">
                <a:solidFill>
                  <a:srgbClr val="001F5F"/>
                </a:solidFill>
                <a:latin typeface="Cambria"/>
                <a:cs typeface="Cambria"/>
              </a:rPr>
              <a:t>ГВЭ).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950964" y="1368552"/>
            <a:ext cx="4848225" cy="982980"/>
            <a:chOff x="6950964" y="1368552"/>
            <a:chExt cx="4848225" cy="982980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50964" y="1368552"/>
              <a:ext cx="4847844" cy="98298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23760" y="1403604"/>
              <a:ext cx="4408932" cy="5699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73696" y="1708404"/>
              <a:ext cx="2395728" cy="5699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28048" y="1708404"/>
              <a:ext cx="545592" cy="5699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17608" y="1708404"/>
              <a:ext cx="1565148" cy="569976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371080" y="1464005"/>
            <a:ext cx="40093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185" dirty="0">
                <a:solidFill>
                  <a:srgbClr val="001F5F"/>
                </a:solidFill>
                <a:latin typeface="Cambria"/>
                <a:cs typeface="Cambria"/>
              </a:rPr>
              <a:t>Аттестат</a:t>
            </a:r>
            <a:r>
              <a:rPr sz="2000" b="1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225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000" b="1" spc="2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35" dirty="0">
                <a:solidFill>
                  <a:srgbClr val="001F5F"/>
                </a:solidFill>
                <a:latin typeface="Cambria"/>
                <a:cs typeface="Cambria"/>
              </a:rPr>
              <a:t>отличием</a:t>
            </a:r>
            <a:r>
              <a:rPr sz="2000" b="1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45" dirty="0">
                <a:solidFill>
                  <a:srgbClr val="001F5F"/>
                </a:solidFill>
                <a:latin typeface="Cambria"/>
                <a:cs typeface="Cambria"/>
              </a:rPr>
              <a:t>синего</a:t>
            </a:r>
            <a:endParaRPr sz="2000">
              <a:latin typeface="Cambria"/>
              <a:cs typeface="Cambria"/>
            </a:endParaRPr>
          </a:p>
          <a:p>
            <a:pPr marL="1905" algn="ctr">
              <a:lnSpc>
                <a:spcPct val="100000"/>
              </a:lnSpc>
            </a:pPr>
            <a:r>
              <a:rPr sz="2000" b="1" spc="170" dirty="0">
                <a:solidFill>
                  <a:srgbClr val="001F5F"/>
                </a:solidFill>
                <a:latin typeface="Cambria"/>
                <a:cs typeface="Cambria"/>
              </a:rPr>
              <a:t>цвета,</a:t>
            </a:r>
            <a:r>
              <a:rPr sz="2000" b="1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30" dirty="0">
                <a:solidFill>
                  <a:srgbClr val="001F5F"/>
                </a:solidFill>
                <a:latin typeface="Cambria"/>
                <a:cs typeface="Cambria"/>
              </a:rPr>
              <a:t>медаль</a:t>
            </a:r>
            <a:r>
              <a:rPr sz="2000" b="1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00" dirty="0">
                <a:solidFill>
                  <a:srgbClr val="001F5F"/>
                </a:solidFill>
                <a:latin typeface="Cambria"/>
                <a:cs typeface="Cambria"/>
              </a:rPr>
              <a:t>II</a:t>
            </a:r>
            <a:r>
              <a:rPr sz="2000" b="1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65" dirty="0">
                <a:solidFill>
                  <a:srgbClr val="001F5F"/>
                </a:solidFill>
                <a:latin typeface="Cambria"/>
                <a:cs typeface="Cambria"/>
              </a:rPr>
              <a:t>степени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6181090" y="2488539"/>
            <a:ext cx="5752465" cy="40322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F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21285" marR="111125" algn="ctr">
              <a:lnSpc>
                <a:spcPct val="100000"/>
              </a:lnSpc>
              <a:spcBef>
                <a:spcPts val="290"/>
              </a:spcBef>
            </a:pPr>
            <a:r>
              <a:rPr sz="1600" b="1" spc="130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r>
              <a:rPr sz="1600" b="1" spc="2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0" dirty="0">
                <a:solidFill>
                  <a:srgbClr val="001F5F"/>
                </a:solidFill>
                <a:latin typeface="Cambria"/>
                <a:cs typeface="Cambria"/>
              </a:rPr>
              <a:t>имеющие</a:t>
            </a:r>
            <a:r>
              <a:rPr sz="1600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001F5F"/>
                </a:solidFill>
                <a:latin typeface="Cambria"/>
                <a:cs typeface="Cambria"/>
              </a:rPr>
              <a:t>итоговые</a:t>
            </a:r>
            <a:r>
              <a:rPr sz="1600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отметки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mbria"/>
                <a:cs typeface="Cambria"/>
              </a:rPr>
              <a:t>«отлично» </a:t>
            </a:r>
            <a:r>
              <a:rPr sz="1600" spc="-3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не </a:t>
            </a:r>
            <a:r>
              <a:rPr sz="1600" spc="15" dirty="0">
                <a:solidFill>
                  <a:srgbClr val="001F5F"/>
                </a:solidFill>
                <a:latin typeface="Cambria"/>
                <a:cs typeface="Cambria"/>
              </a:rPr>
              <a:t>более</a:t>
            </a:r>
            <a:r>
              <a:rPr sz="1600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двух </a:t>
            </a:r>
            <a:r>
              <a:rPr sz="1600" spc="60" dirty="0">
                <a:solidFill>
                  <a:srgbClr val="001F5F"/>
                </a:solidFill>
                <a:latin typeface="Cambria"/>
                <a:cs typeface="Cambria"/>
              </a:rPr>
              <a:t>отметок </a:t>
            </a:r>
            <a:r>
              <a:rPr sz="1600" spc="35" dirty="0">
                <a:solidFill>
                  <a:srgbClr val="001F5F"/>
                </a:solidFill>
                <a:latin typeface="Cambria"/>
                <a:cs typeface="Cambria"/>
              </a:rPr>
              <a:t>«хорошо»,</a:t>
            </a:r>
            <a:r>
              <a:rPr sz="1600" spc="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25" dirty="0">
                <a:solidFill>
                  <a:srgbClr val="001F5F"/>
                </a:solidFill>
                <a:latin typeface="Cambria"/>
                <a:cs typeface="Cambria"/>
              </a:rPr>
              <a:t>успешно </a:t>
            </a:r>
            <a:r>
              <a:rPr sz="1600" b="1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10" dirty="0">
                <a:solidFill>
                  <a:srgbClr val="001F5F"/>
                </a:solidFill>
                <a:latin typeface="Cambria"/>
                <a:cs typeface="Cambria"/>
              </a:rPr>
              <a:t>прошедшие</a:t>
            </a:r>
            <a:r>
              <a:rPr sz="1600" b="1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55" dirty="0">
                <a:solidFill>
                  <a:srgbClr val="001F5F"/>
                </a:solidFill>
                <a:latin typeface="Cambria"/>
                <a:cs typeface="Cambria"/>
              </a:rPr>
              <a:t>ГИА</a:t>
            </a:r>
            <a:r>
              <a:rPr sz="1600" spc="15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16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6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5" dirty="0">
                <a:solidFill>
                  <a:srgbClr val="001F5F"/>
                </a:solidFill>
                <a:latin typeface="Cambria"/>
                <a:cs typeface="Cambria"/>
              </a:rPr>
              <a:t>набравшие:</a:t>
            </a:r>
            <a:endParaRPr sz="1600">
              <a:latin typeface="Cambria"/>
              <a:cs typeface="Cambria"/>
            </a:endParaRPr>
          </a:p>
          <a:p>
            <a:pPr marL="651510" marR="290830" indent="7620">
              <a:lnSpc>
                <a:spcPct val="100000"/>
              </a:lnSpc>
              <a:buChar char="-"/>
              <a:tabLst>
                <a:tab pos="805815" algn="l"/>
              </a:tabLst>
            </a:pP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менее</a:t>
            </a:r>
            <a:r>
              <a:rPr sz="1600" spc="1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80" dirty="0">
                <a:solidFill>
                  <a:srgbClr val="001F5F"/>
                </a:solidFill>
                <a:latin typeface="Cambria"/>
                <a:cs typeface="Cambria"/>
              </a:rPr>
              <a:t>60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б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4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6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85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001F5F"/>
                </a:solidFill>
                <a:latin typeface="Cambria"/>
                <a:cs typeface="Cambria"/>
              </a:rPr>
              <a:t>русскому</a:t>
            </a:r>
            <a:r>
              <a:rPr sz="16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языку</a:t>
            </a:r>
            <a:r>
              <a:rPr sz="16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001F5F"/>
                </a:solidFill>
                <a:latin typeface="Cambria"/>
                <a:cs typeface="Cambria"/>
              </a:rPr>
              <a:t>+</a:t>
            </a:r>
            <a:r>
              <a:rPr sz="16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не </a:t>
            </a:r>
            <a:r>
              <a:rPr sz="1600" spc="-3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менее</a:t>
            </a:r>
            <a:r>
              <a:rPr sz="1600" spc="1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80" dirty="0">
                <a:solidFill>
                  <a:srgbClr val="001F5F"/>
                </a:solidFill>
                <a:latin typeface="Cambria"/>
                <a:cs typeface="Cambria"/>
              </a:rPr>
              <a:t>60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б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4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16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одному</a:t>
            </a:r>
            <a:r>
              <a:rPr sz="16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1600" spc="1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0" dirty="0">
                <a:solidFill>
                  <a:srgbClr val="001F5F"/>
                </a:solidFill>
                <a:latin typeface="Cambria"/>
                <a:cs typeface="Cambria"/>
              </a:rPr>
              <a:t>сдаваемых</a:t>
            </a:r>
            <a:endParaRPr sz="1600">
              <a:latin typeface="Cambria"/>
              <a:cs typeface="Cambria"/>
            </a:endParaRPr>
          </a:p>
          <a:p>
            <a:pPr marL="192405" marR="184150" indent="1905" algn="ctr">
              <a:lnSpc>
                <a:spcPct val="100000"/>
              </a:lnSpc>
            </a:pP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предметов,</a:t>
            </a:r>
            <a:r>
              <a:rPr sz="16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Cambria"/>
                <a:cs typeface="Cambria"/>
              </a:rPr>
              <a:t>либо</a:t>
            </a:r>
            <a:r>
              <a:rPr sz="16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65" dirty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б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4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6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85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001F5F"/>
                </a:solidFill>
                <a:latin typeface="Cambria"/>
                <a:cs typeface="Cambria"/>
              </a:rPr>
              <a:t>математике</a:t>
            </a:r>
            <a:r>
              <a:rPr sz="16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001F5F"/>
                </a:solidFill>
                <a:latin typeface="Cambria"/>
                <a:cs typeface="Cambria"/>
              </a:rPr>
              <a:t>базового </a:t>
            </a:r>
            <a:r>
              <a:rPr sz="1600" spc="-3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уровня </a:t>
            </a:r>
            <a:r>
              <a:rPr sz="1600" spc="-10" dirty="0">
                <a:solidFill>
                  <a:srgbClr val="001F5F"/>
                </a:solidFill>
                <a:latin typeface="Cambria"/>
                <a:cs typeface="Cambria"/>
              </a:rPr>
              <a:t>(для</a:t>
            </a:r>
            <a:r>
              <a:rPr sz="1600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5" dirty="0">
                <a:solidFill>
                  <a:srgbClr val="001F5F"/>
                </a:solidFill>
                <a:latin typeface="Cambria"/>
                <a:cs typeface="Cambria"/>
              </a:rPr>
              <a:t>выпускников, </a:t>
            </a:r>
            <a:r>
              <a:rPr sz="1600" spc="120" dirty="0">
                <a:solidFill>
                  <a:srgbClr val="001F5F"/>
                </a:solidFill>
                <a:latin typeface="Cambria"/>
                <a:cs typeface="Cambria"/>
              </a:rPr>
              <a:t>сдающих </a:t>
            </a:r>
            <a:r>
              <a:rPr sz="1600" spc="20" dirty="0">
                <a:solidFill>
                  <a:srgbClr val="001F5F"/>
                </a:solidFill>
                <a:latin typeface="Cambria"/>
                <a:cs typeface="Cambria"/>
              </a:rPr>
              <a:t>только</a:t>
            </a:r>
            <a:r>
              <a:rPr sz="1600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5" dirty="0">
                <a:solidFill>
                  <a:srgbClr val="001F5F"/>
                </a:solidFill>
                <a:latin typeface="Cambria"/>
                <a:cs typeface="Cambria"/>
              </a:rPr>
              <a:t>русский </a:t>
            </a:r>
            <a:r>
              <a:rPr sz="1600" spc="-3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r>
              <a:rPr sz="16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6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001F5F"/>
                </a:solidFill>
                <a:latin typeface="Cambria"/>
                <a:cs typeface="Cambria"/>
              </a:rPr>
              <a:t>математику</a:t>
            </a:r>
            <a:r>
              <a:rPr sz="16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001F5F"/>
                </a:solidFill>
                <a:latin typeface="Cambria"/>
                <a:cs typeface="Cambria"/>
              </a:rPr>
              <a:t>базового</a:t>
            </a:r>
            <a:r>
              <a:rPr sz="16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001F5F"/>
                </a:solidFill>
                <a:latin typeface="Cambria"/>
                <a:cs typeface="Cambria"/>
              </a:rPr>
              <a:t>уровня);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1081405" lvl="1" indent="-818515">
              <a:lnSpc>
                <a:spcPct val="100000"/>
              </a:lnSpc>
              <a:buChar char="-"/>
              <a:tabLst>
                <a:tab pos="1082040" algn="l"/>
              </a:tabLst>
            </a:pP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менее</a:t>
            </a:r>
            <a:r>
              <a:rPr sz="1600" spc="1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65" dirty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б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r>
              <a:rPr sz="16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учебным</a:t>
            </a:r>
            <a:endParaRPr sz="160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1600" spc="1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4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6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50" dirty="0">
                <a:solidFill>
                  <a:srgbClr val="001F5F"/>
                </a:solidFill>
                <a:latin typeface="Cambria"/>
                <a:cs typeface="Cambria"/>
              </a:rPr>
              <a:t>ГВЭ;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Cambria"/>
              <a:cs typeface="Cambria"/>
            </a:endParaRPr>
          </a:p>
          <a:p>
            <a:pPr marL="121285" marR="112395" lvl="1" indent="804545">
              <a:lnSpc>
                <a:spcPct val="100000"/>
              </a:lnSpc>
              <a:buChar char="-"/>
              <a:tabLst>
                <a:tab pos="1072515" algn="l"/>
                <a:tab pos="5466715" algn="l"/>
              </a:tabLst>
            </a:pP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менее</a:t>
            </a:r>
            <a:r>
              <a:rPr sz="1600" spc="1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65" dirty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б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001F5F"/>
                </a:solidFill>
                <a:latin typeface="Cambria"/>
                <a:cs typeface="Cambria"/>
              </a:rPr>
              <a:t>обязательному</a:t>
            </a:r>
            <a:r>
              <a:rPr sz="1600" spc="2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учебному </a:t>
            </a:r>
            <a:r>
              <a:rPr sz="1600" spc="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предмету,</a:t>
            </a:r>
            <a:r>
              <a:rPr sz="16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0" dirty="0">
                <a:solidFill>
                  <a:srgbClr val="001F5F"/>
                </a:solidFill>
                <a:latin typeface="Cambria"/>
                <a:cs typeface="Cambria"/>
              </a:rPr>
              <a:t>сдаваемому</a:t>
            </a:r>
            <a:r>
              <a:rPr sz="16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20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6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0" dirty="0">
                <a:solidFill>
                  <a:srgbClr val="001F5F"/>
                </a:solidFill>
                <a:latin typeface="Cambria"/>
                <a:cs typeface="Cambria"/>
              </a:rPr>
              <a:t>форме</a:t>
            </a:r>
            <a:r>
              <a:rPr sz="1600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ГВЭ,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6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001F5F"/>
                </a:solidFill>
                <a:latin typeface="Cambria"/>
                <a:cs typeface="Cambria"/>
              </a:rPr>
              <a:t>менее</a:t>
            </a:r>
            <a:r>
              <a:rPr sz="1600" spc="1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80" dirty="0">
                <a:solidFill>
                  <a:srgbClr val="001F5F"/>
                </a:solidFill>
                <a:latin typeface="Cambria"/>
                <a:cs typeface="Cambria"/>
              </a:rPr>
              <a:t>60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б </a:t>
            </a:r>
            <a:r>
              <a:rPr sz="1600" spc="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001F5F"/>
                </a:solidFill>
                <a:latin typeface="Cambria"/>
                <a:cs typeface="Cambria"/>
              </a:rPr>
              <a:t>обязательному</a:t>
            </a:r>
            <a:r>
              <a:rPr sz="1600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учебному</a:t>
            </a:r>
            <a:r>
              <a:rPr sz="16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предмету,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0" dirty="0">
                <a:solidFill>
                  <a:srgbClr val="001F5F"/>
                </a:solidFill>
                <a:latin typeface="Cambria"/>
                <a:cs typeface="Cambria"/>
              </a:rPr>
              <a:t>сдаваемому	</a:t>
            </a:r>
            <a:r>
              <a:rPr sz="1600" spc="120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600" spc="-3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0" dirty="0">
                <a:solidFill>
                  <a:srgbClr val="001F5F"/>
                </a:solidFill>
                <a:latin typeface="Cambria"/>
                <a:cs typeface="Cambria"/>
              </a:rPr>
              <a:t>форме</a:t>
            </a:r>
            <a:r>
              <a:rPr sz="16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80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1600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Cambria"/>
                <a:cs typeface="Cambria"/>
              </a:rPr>
              <a:t>(если</a:t>
            </a:r>
            <a:r>
              <a:rPr sz="1600" spc="1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1F5F"/>
                </a:solidFill>
                <a:latin typeface="Cambria"/>
                <a:cs typeface="Cambria"/>
              </a:rPr>
              <a:t>различные</a:t>
            </a:r>
            <a:r>
              <a:rPr sz="16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20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16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5" dirty="0">
                <a:solidFill>
                  <a:srgbClr val="001F5F"/>
                </a:solidFill>
                <a:latin typeface="Cambria"/>
                <a:cs typeface="Cambria"/>
              </a:rPr>
              <a:t>ГИА</a:t>
            </a:r>
            <a:r>
              <a:rPr sz="16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05" dirty="0">
                <a:solidFill>
                  <a:srgbClr val="001F5F"/>
                </a:solidFill>
                <a:latin typeface="Cambria"/>
                <a:cs typeface="Cambria"/>
              </a:rPr>
              <a:t>(ЕГЭ</a:t>
            </a:r>
            <a:r>
              <a:rPr sz="1600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600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110" dirty="0">
                <a:solidFill>
                  <a:srgbClr val="001F5F"/>
                </a:solidFill>
                <a:latin typeface="Cambria"/>
                <a:cs typeface="Cambria"/>
              </a:rPr>
              <a:t>ГВЭ).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"/>
            <a:ext cx="6358127" cy="594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137033"/>
            <a:ext cx="1295400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9464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81700" y="0"/>
            <a:ext cx="1019175" cy="381000"/>
          </a:xfrm>
          <a:custGeom>
            <a:avLst/>
            <a:gdLst/>
            <a:ahLst/>
            <a:cxnLst/>
            <a:rect l="l" t="t" r="r" b="b"/>
            <a:pathLst>
              <a:path w="1019175" h="381000">
                <a:moveTo>
                  <a:pt x="955675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955675" y="381000"/>
                </a:lnTo>
                <a:lnTo>
                  <a:pt x="980384" y="376007"/>
                </a:lnTo>
                <a:lnTo>
                  <a:pt x="1000569" y="362394"/>
                </a:lnTo>
                <a:lnTo>
                  <a:pt x="1014182" y="342209"/>
                </a:lnTo>
                <a:lnTo>
                  <a:pt x="1019175" y="317500"/>
                </a:lnTo>
                <a:lnTo>
                  <a:pt x="1019175" y="63500"/>
                </a:lnTo>
                <a:lnTo>
                  <a:pt x="1014182" y="38790"/>
                </a:lnTo>
                <a:lnTo>
                  <a:pt x="1000569" y="18605"/>
                </a:lnTo>
                <a:lnTo>
                  <a:pt x="980384" y="4992"/>
                </a:lnTo>
                <a:lnTo>
                  <a:pt x="955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83643" y="6530137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28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5691" y="5122924"/>
            <a:ext cx="6358127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91550" y="3939933"/>
            <a:ext cx="57803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 31</a:t>
            </a:r>
            <a:br>
              <a:rPr lang="ru-RU" sz="54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Таганрога</a:t>
            </a:r>
            <a:br>
              <a:rPr lang="ru-RU" sz="54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 8(8634)601-231</a:t>
            </a:r>
            <a:endParaRPr lang="ru-RU" sz="3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7894" y="2085847"/>
            <a:ext cx="99390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001F5F"/>
                </a:solidFill>
                <a:latin typeface="Cambria"/>
                <a:cs typeface="Cambria"/>
              </a:rPr>
              <a:t>«п.7.</a:t>
            </a:r>
            <a:r>
              <a:rPr sz="18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20" dirty="0">
                <a:solidFill>
                  <a:srgbClr val="001F5F"/>
                </a:solidFill>
                <a:latin typeface="Cambria"/>
                <a:cs typeface="Cambria"/>
              </a:rPr>
              <a:t>ГИА</a:t>
            </a:r>
            <a:r>
              <a:rPr sz="1800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Cambria"/>
                <a:cs typeface="Cambria"/>
              </a:rPr>
              <a:t>проводится:</a:t>
            </a:r>
            <a:endParaRPr sz="180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20" dirty="0">
                <a:solidFill>
                  <a:srgbClr val="001F5F"/>
                </a:solidFill>
                <a:latin typeface="Cambria"/>
                <a:cs typeface="Cambria"/>
              </a:rPr>
              <a:t>1)</a:t>
            </a:r>
            <a:r>
              <a:rPr sz="1800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35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spc="125" dirty="0">
                <a:solidFill>
                  <a:srgbClr val="001F5F"/>
                </a:solidFill>
                <a:latin typeface="Cambria"/>
                <a:cs typeface="Cambria"/>
              </a:rPr>
              <a:t>форме </a:t>
            </a:r>
            <a:r>
              <a:rPr sz="1800" b="1" spc="114" dirty="0">
                <a:solidFill>
                  <a:srgbClr val="001F5F"/>
                </a:solidFill>
                <a:latin typeface="Cambria"/>
                <a:cs typeface="Cambria"/>
              </a:rPr>
              <a:t>единого </a:t>
            </a:r>
            <a:r>
              <a:rPr sz="1800" b="1" spc="130" dirty="0">
                <a:solidFill>
                  <a:srgbClr val="001F5F"/>
                </a:solidFill>
                <a:latin typeface="Cambria"/>
                <a:cs typeface="Cambria"/>
              </a:rPr>
              <a:t>государственного </a:t>
            </a:r>
            <a:r>
              <a:rPr sz="1800" b="1" spc="125" dirty="0">
                <a:solidFill>
                  <a:srgbClr val="001F5F"/>
                </a:solidFill>
                <a:latin typeface="Cambria"/>
                <a:cs typeface="Cambria"/>
              </a:rPr>
              <a:t>экзамена </a:t>
            </a:r>
            <a:r>
              <a:rPr sz="1800" b="1" spc="30" dirty="0">
                <a:solidFill>
                  <a:srgbClr val="001F5F"/>
                </a:solidFill>
                <a:latin typeface="Cambria"/>
                <a:cs typeface="Cambria"/>
              </a:rPr>
              <a:t>(далее </a:t>
            </a:r>
            <a:r>
              <a:rPr sz="1800" b="1" spc="40" dirty="0">
                <a:solidFill>
                  <a:srgbClr val="001F5F"/>
                </a:solidFill>
                <a:latin typeface="Cambria"/>
                <a:cs typeface="Cambria"/>
              </a:rPr>
              <a:t>- </a:t>
            </a:r>
            <a:r>
              <a:rPr sz="1800" b="1" spc="155" dirty="0">
                <a:solidFill>
                  <a:srgbClr val="001F5F"/>
                </a:solidFill>
                <a:latin typeface="Cambria"/>
                <a:cs typeface="Cambria"/>
              </a:rPr>
              <a:t>ЕГЭ) </a:t>
            </a:r>
            <a:r>
              <a:rPr sz="1800" spc="140" dirty="0">
                <a:solidFill>
                  <a:srgbClr val="001F5F"/>
                </a:solidFill>
                <a:latin typeface="Cambria"/>
                <a:cs typeface="Cambria"/>
              </a:rPr>
              <a:t>с </a:t>
            </a:r>
            <a:r>
              <a:rPr sz="1800" spc="85" dirty="0">
                <a:solidFill>
                  <a:srgbClr val="001F5F"/>
                </a:solidFill>
                <a:latin typeface="Cambria"/>
                <a:cs typeface="Cambria"/>
              </a:rPr>
              <a:t>использованием </a:t>
            </a:r>
            <a:r>
              <a:rPr sz="1800" spc="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Cambria"/>
                <a:cs typeface="Cambria"/>
              </a:rPr>
              <a:t>контрольных</a:t>
            </a:r>
            <a:r>
              <a:rPr sz="1800" spc="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Cambria"/>
                <a:cs typeface="Cambria"/>
              </a:rPr>
              <a:t>измерительных</a:t>
            </a:r>
            <a:r>
              <a:rPr sz="1800" spc="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материалов,</a:t>
            </a:r>
            <a:r>
              <a:rPr sz="1800" spc="100" dirty="0">
                <a:solidFill>
                  <a:srgbClr val="001F5F"/>
                </a:solidFill>
                <a:latin typeface="Cambria"/>
                <a:cs typeface="Cambria"/>
              </a:rPr>
              <a:t> представляющих 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001F5F"/>
                </a:solidFill>
                <a:latin typeface="Cambria"/>
                <a:cs typeface="Cambria"/>
              </a:rPr>
              <a:t>собой</a:t>
            </a:r>
            <a:r>
              <a:rPr sz="1800" spc="5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Cambria"/>
                <a:cs typeface="Cambria"/>
              </a:rPr>
              <a:t>комплексы 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заданий</a:t>
            </a:r>
            <a:r>
              <a:rPr sz="1800" spc="2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стандартизированной</a:t>
            </a:r>
            <a:r>
              <a:rPr sz="1800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40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18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Cambria"/>
                <a:cs typeface="Cambria"/>
              </a:rPr>
              <a:t>(далее</a:t>
            </a:r>
            <a:r>
              <a:rPr sz="1800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20" dirty="0">
                <a:solidFill>
                  <a:srgbClr val="001F5F"/>
                </a:solidFill>
                <a:latin typeface="Cambria"/>
                <a:cs typeface="Cambria"/>
              </a:rPr>
              <a:t>-</a:t>
            </a:r>
            <a:r>
              <a:rPr sz="18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01F5F"/>
                </a:solidFill>
                <a:latin typeface="Cambria"/>
                <a:cs typeface="Cambria"/>
              </a:rPr>
              <a:t>КИМ);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7894" y="3183382"/>
            <a:ext cx="7371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234" algn="l"/>
                <a:tab pos="879475" algn="l"/>
                <a:tab pos="1894839" algn="l"/>
                <a:tab pos="4420235" algn="l"/>
                <a:tab pos="6197600" algn="l"/>
              </a:tabLst>
            </a:pPr>
            <a:r>
              <a:rPr sz="1800" spc="-20" dirty="0">
                <a:solidFill>
                  <a:srgbClr val="001F5F"/>
                </a:solidFill>
                <a:latin typeface="Cambria"/>
                <a:cs typeface="Cambria"/>
              </a:rPr>
              <a:t>2)	</a:t>
            </a:r>
            <a:r>
              <a:rPr sz="1800" spc="135" dirty="0">
                <a:solidFill>
                  <a:srgbClr val="001F5F"/>
                </a:solidFill>
                <a:latin typeface="Cambria"/>
                <a:cs typeface="Cambria"/>
              </a:rPr>
              <a:t>в	</a:t>
            </a:r>
            <a:r>
              <a:rPr sz="1800" spc="125" dirty="0">
                <a:solidFill>
                  <a:srgbClr val="001F5F"/>
                </a:solidFill>
                <a:latin typeface="Cambria"/>
                <a:cs typeface="Cambria"/>
              </a:rPr>
              <a:t>форме	</a:t>
            </a:r>
            <a:r>
              <a:rPr sz="1800" b="1" spc="130" dirty="0">
                <a:solidFill>
                  <a:srgbClr val="001F5F"/>
                </a:solidFill>
                <a:latin typeface="Cambria"/>
                <a:cs typeface="Cambria"/>
              </a:rPr>
              <a:t>государственного	</a:t>
            </a:r>
            <a:r>
              <a:rPr sz="1800" b="1" spc="150" dirty="0">
                <a:solidFill>
                  <a:srgbClr val="001F5F"/>
                </a:solidFill>
                <a:latin typeface="Cambria"/>
                <a:cs typeface="Cambria"/>
              </a:rPr>
              <a:t>выпускного	</a:t>
            </a:r>
            <a:r>
              <a:rPr sz="1800" b="1" spc="12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46591" y="3183382"/>
            <a:ext cx="2330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780" algn="l"/>
                <a:tab pos="1377950" algn="l"/>
                <a:tab pos="2197735" algn="l"/>
              </a:tabLst>
            </a:pPr>
            <a:r>
              <a:rPr sz="1800" b="1" spc="30" dirty="0">
                <a:solidFill>
                  <a:srgbClr val="001F5F"/>
                </a:solidFill>
                <a:latin typeface="Cambria"/>
                <a:cs typeface="Cambria"/>
              </a:rPr>
              <a:t>(далее	</a:t>
            </a:r>
            <a:r>
              <a:rPr sz="1800" b="1" spc="40" dirty="0">
                <a:solidFill>
                  <a:srgbClr val="001F5F"/>
                </a:solidFill>
                <a:latin typeface="Cambria"/>
                <a:cs typeface="Cambria"/>
              </a:rPr>
              <a:t>-	</a:t>
            </a:r>
            <a:r>
              <a:rPr sz="1800" b="1" spc="120" dirty="0">
                <a:solidFill>
                  <a:srgbClr val="001F5F"/>
                </a:solidFill>
                <a:latin typeface="Cambria"/>
                <a:cs typeface="Cambria"/>
              </a:rPr>
              <a:t>ГВЭ)	</a:t>
            </a:r>
            <a:r>
              <a:rPr sz="1800" spc="140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7894" y="3457702"/>
            <a:ext cx="99396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001F5F"/>
                </a:solidFill>
                <a:latin typeface="Cambria"/>
                <a:cs typeface="Cambria"/>
              </a:rPr>
              <a:t>использованием</a:t>
            </a:r>
            <a:r>
              <a:rPr sz="1800" spc="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001F5F"/>
                </a:solidFill>
                <a:latin typeface="Cambria"/>
                <a:cs typeface="Cambria"/>
              </a:rPr>
              <a:t>КИМ</a:t>
            </a:r>
            <a:r>
              <a:rPr sz="1800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20" dirty="0">
                <a:solidFill>
                  <a:srgbClr val="001F5F"/>
                </a:solidFill>
                <a:latin typeface="Cambria"/>
                <a:cs typeface="Cambria"/>
              </a:rPr>
              <a:t>-</a:t>
            </a:r>
            <a:r>
              <a:rPr sz="1800" spc="1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1800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001F5F"/>
                </a:solidFill>
                <a:latin typeface="Cambria"/>
                <a:cs typeface="Cambria"/>
              </a:rPr>
              <a:t>обучающихся</a:t>
            </a:r>
            <a:r>
              <a:rPr sz="1800" spc="11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40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1800" spc="1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225" dirty="0">
                <a:solidFill>
                  <a:srgbClr val="001F5F"/>
                </a:solidFill>
                <a:latin typeface="Cambria"/>
                <a:cs typeface="Cambria"/>
              </a:rPr>
              <a:t>ОВЗ,</a:t>
            </a:r>
            <a:r>
              <a:rPr sz="1800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1800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экстернов</a:t>
            </a:r>
            <a:r>
              <a:rPr sz="1800" spc="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40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1800" spc="1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225" dirty="0">
                <a:solidFill>
                  <a:srgbClr val="001F5F"/>
                </a:solidFill>
                <a:latin typeface="Cambria"/>
                <a:cs typeface="Cambria"/>
              </a:rPr>
              <a:t>ОВЗ,</a:t>
            </a:r>
            <a:r>
              <a:rPr sz="1800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1800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001F5F"/>
                </a:solidFill>
                <a:latin typeface="Cambria"/>
                <a:cs typeface="Cambria"/>
              </a:rPr>
              <a:t>обучающихся </a:t>
            </a:r>
            <a:r>
              <a:rPr sz="1800" spc="120" dirty="0">
                <a:solidFill>
                  <a:srgbClr val="001F5F"/>
                </a:solidFill>
                <a:latin typeface="Cambria"/>
                <a:cs typeface="Cambria"/>
              </a:rPr>
              <a:t>- </a:t>
            </a:r>
            <a:r>
              <a:rPr sz="1800" spc="85" dirty="0">
                <a:solidFill>
                  <a:srgbClr val="001F5F"/>
                </a:solidFill>
                <a:latin typeface="Cambria"/>
                <a:cs typeface="Cambria"/>
              </a:rPr>
              <a:t>детей-инвалидов 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1800" spc="100" dirty="0">
                <a:solidFill>
                  <a:srgbClr val="001F5F"/>
                </a:solidFill>
                <a:latin typeface="Cambria"/>
                <a:cs typeface="Cambria"/>
              </a:rPr>
              <a:t>инвалидов, </a:t>
            </a:r>
            <a:r>
              <a:rPr sz="1800" spc="30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1800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экстернов </a:t>
            </a:r>
            <a:r>
              <a:rPr sz="1800" spc="120" dirty="0">
                <a:solidFill>
                  <a:srgbClr val="001F5F"/>
                </a:solidFill>
                <a:latin typeface="Cambria"/>
                <a:cs typeface="Cambria"/>
              </a:rPr>
              <a:t>- </a:t>
            </a:r>
            <a:r>
              <a:rPr sz="1800" spc="85" dirty="0">
                <a:solidFill>
                  <a:srgbClr val="001F5F"/>
                </a:solidFill>
                <a:latin typeface="Cambria"/>
                <a:cs typeface="Cambria"/>
              </a:rPr>
              <a:t>детей-инвалидов 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1800" spc="1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01F5F"/>
                </a:solidFill>
                <a:latin typeface="Cambria"/>
                <a:cs typeface="Cambria"/>
              </a:rPr>
              <a:t>инвалидов;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7894" y="4281042"/>
            <a:ext cx="425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230" algn="l"/>
                <a:tab pos="1053465" algn="l"/>
                <a:tab pos="2230120" algn="l"/>
              </a:tabLst>
            </a:pPr>
            <a:r>
              <a:rPr sz="1800" spc="-20" dirty="0">
                <a:solidFill>
                  <a:srgbClr val="001F5F"/>
                </a:solidFill>
                <a:latin typeface="Cambria"/>
                <a:cs typeface="Cambria"/>
              </a:rPr>
              <a:t>3)	</a:t>
            </a:r>
            <a:r>
              <a:rPr sz="1800" spc="135" dirty="0">
                <a:solidFill>
                  <a:srgbClr val="001F5F"/>
                </a:solidFill>
                <a:latin typeface="Cambria"/>
                <a:cs typeface="Cambria"/>
              </a:rPr>
              <a:t>в	</a:t>
            </a:r>
            <a:r>
              <a:rPr sz="1800" spc="140" dirty="0">
                <a:solidFill>
                  <a:srgbClr val="001F5F"/>
                </a:solidFill>
                <a:latin typeface="Cambria"/>
                <a:cs typeface="Cambria"/>
              </a:rPr>
              <a:t>форме,	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устанавливаемой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7894" y="4281042"/>
            <a:ext cx="7680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5495">
              <a:lnSpc>
                <a:spcPct val="100000"/>
              </a:lnSpc>
              <a:spcBef>
                <a:spcPts val="100"/>
              </a:spcBef>
              <a:tabLst>
                <a:tab pos="5478145" algn="l"/>
                <a:tab pos="6982459" algn="l"/>
              </a:tabLst>
            </a:pPr>
            <a:r>
              <a:rPr sz="1800" spc="225" dirty="0">
                <a:solidFill>
                  <a:srgbClr val="001F5F"/>
                </a:solidFill>
                <a:latin typeface="Cambria"/>
                <a:cs typeface="Cambria"/>
              </a:rPr>
              <a:t>ОИВ	</a:t>
            </a:r>
            <a:r>
              <a:rPr sz="1800" spc="70" dirty="0">
                <a:solidFill>
                  <a:srgbClr val="001F5F"/>
                </a:solidFill>
                <a:latin typeface="Cambria"/>
                <a:cs typeface="Cambria"/>
              </a:rPr>
              <a:t>субъектов	</a:t>
            </a:r>
            <a:r>
              <a:rPr sz="1800" spc="110" dirty="0">
                <a:solidFill>
                  <a:srgbClr val="001F5F"/>
                </a:solidFill>
                <a:latin typeface="Cambria"/>
                <a:cs typeface="Cambria"/>
              </a:rPr>
              <a:t>РФ,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2321560" algn="l"/>
                <a:tab pos="4037965" algn="l"/>
                <a:tab pos="4552950" algn="l"/>
                <a:tab pos="5624195" algn="l"/>
                <a:tab pos="7547609" algn="l"/>
              </a:tabLst>
            </a:pPr>
            <a:r>
              <a:rPr sz="1800" spc="75" dirty="0">
                <a:solidFill>
                  <a:srgbClr val="001F5F"/>
                </a:solidFill>
                <a:latin typeface="Cambria"/>
                <a:cs typeface="Cambria"/>
              </a:rPr>
              <a:t>госуд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арст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е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нн</a:t>
            </a:r>
            <a:r>
              <a:rPr sz="1800" spc="50" dirty="0">
                <a:solidFill>
                  <a:srgbClr val="001F5F"/>
                </a:solidFill>
                <a:latin typeface="Cambria"/>
                <a:cs typeface="Cambria"/>
              </a:rPr>
              <a:t>ое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800" spc="75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1800" spc="135" dirty="0">
                <a:solidFill>
                  <a:srgbClr val="001F5F"/>
                </a:solidFill>
                <a:latin typeface="Cambria"/>
                <a:cs typeface="Cambria"/>
              </a:rPr>
              <a:t>п</a:t>
            </a:r>
            <a:r>
              <a:rPr sz="1800" spc="130" dirty="0">
                <a:solidFill>
                  <a:srgbClr val="001F5F"/>
                </a:solidFill>
                <a:latin typeface="Cambria"/>
                <a:cs typeface="Cambria"/>
              </a:rPr>
              <a:t>ра</a:t>
            </a:r>
            <a:r>
              <a:rPr sz="1800" spc="14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800" spc="-100" dirty="0">
                <a:solidFill>
                  <a:srgbClr val="001F5F"/>
                </a:solidFill>
                <a:latin typeface="Cambria"/>
                <a:cs typeface="Cambria"/>
              </a:rPr>
              <a:t>л</a:t>
            </a:r>
            <a:r>
              <a:rPr sz="1800" spc="65" dirty="0">
                <a:solidFill>
                  <a:srgbClr val="001F5F"/>
                </a:solidFill>
                <a:latin typeface="Cambria"/>
                <a:cs typeface="Cambria"/>
              </a:rPr>
              <a:t>е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ни</a:t>
            </a:r>
            <a:r>
              <a:rPr sz="1800" spc="55" dirty="0">
                <a:solidFill>
                  <a:srgbClr val="001F5F"/>
                </a:solidFill>
                <a:latin typeface="Cambria"/>
                <a:cs typeface="Cambria"/>
              </a:rPr>
              <a:t>е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800" spc="13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800" spc="170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1800" spc="254" dirty="0">
                <a:solidFill>
                  <a:srgbClr val="001F5F"/>
                </a:solidFill>
                <a:latin typeface="Cambria"/>
                <a:cs typeface="Cambria"/>
              </a:rPr>
              <a:t>ф</a:t>
            </a:r>
            <a:r>
              <a:rPr sz="1800" spc="65" dirty="0">
                <a:solidFill>
                  <a:srgbClr val="001F5F"/>
                </a:solidFill>
                <a:latin typeface="Cambria"/>
                <a:cs typeface="Cambria"/>
              </a:rPr>
              <a:t>е</a:t>
            </a:r>
            <a:r>
              <a:rPr sz="1800" spc="100" dirty="0">
                <a:solidFill>
                  <a:srgbClr val="001F5F"/>
                </a:solidFill>
                <a:latin typeface="Cambria"/>
                <a:cs typeface="Cambria"/>
              </a:rPr>
              <a:t>р</a:t>
            </a:r>
            <a:r>
              <a:rPr sz="1800" spc="55" dirty="0">
                <a:solidFill>
                  <a:srgbClr val="001F5F"/>
                </a:solidFill>
                <a:latin typeface="Cambria"/>
                <a:cs typeface="Cambria"/>
              </a:rPr>
              <a:t>е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800" spc="90" dirty="0">
                <a:solidFill>
                  <a:srgbClr val="001F5F"/>
                </a:solidFill>
                <a:latin typeface="Cambria"/>
                <a:cs typeface="Cambria"/>
              </a:rPr>
              <a:t>образов</a:t>
            </a:r>
            <a:r>
              <a:rPr sz="1800" spc="100" dirty="0">
                <a:solidFill>
                  <a:srgbClr val="001F5F"/>
                </a:solidFill>
                <a:latin typeface="Cambria"/>
                <a:cs typeface="Cambria"/>
              </a:rPr>
              <a:t>а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н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ия</a:t>
            </a:r>
            <a:r>
              <a:rPr sz="1800" spc="204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800" spc="140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4794" y="4281042"/>
            <a:ext cx="2221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 marR="5080" indent="-315595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осуществляющими </a:t>
            </a:r>
            <a:r>
              <a:rPr sz="1800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800" spc="150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1800" spc="145" dirty="0">
                <a:solidFill>
                  <a:srgbClr val="001F5F"/>
                </a:solidFill>
                <a:latin typeface="Cambria"/>
                <a:cs typeface="Cambria"/>
              </a:rPr>
              <a:t>п</a:t>
            </a:r>
            <a:r>
              <a:rPr sz="1800" spc="-2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1800" spc="-20" dirty="0">
                <a:solidFill>
                  <a:srgbClr val="001F5F"/>
                </a:solidFill>
                <a:latin typeface="Cambria"/>
                <a:cs typeface="Cambria"/>
              </a:rPr>
              <a:t>л</a:t>
            </a:r>
            <a:r>
              <a:rPr sz="1800" spc="20" dirty="0">
                <a:solidFill>
                  <a:srgbClr val="001F5F"/>
                </a:solidFill>
                <a:latin typeface="Cambria"/>
                <a:cs typeface="Cambria"/>
              </a:rPr>
              <a:t>ь</a:t>
            </a:r>
            <a:r>
              <a:rPr sz="1800" spc="100" dirty="0">
                <a:solidFill>
                  <a:srgbClr val="001F5F"/>
                </a:solidFill>
                <a:latin typeface="Cambria"/>
                <a:cs typeface="Cambria"/>
              </a:rPr>
              <a:t>зован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800" spc="65" dirty="0">
                <a:solidFill>
                  <a:srgbClr val="001F5F"/>
                </a:solidFill>
                <a:latin typeface="Cambria"/>
                <a:cs typeface="Cambria"/>
              </a:rPr>
              <a:t>е</a:t>
            </a:r>
            <a:r>
              <a:rPr sz="1800" spc="135" dirty="0">
                <a:solidFill>
                  <a:srgbClr val="001F5F"/>
                </a:solidFill>
                <a:latin typeface="Cambria"/>
                <a:cs typeface="Cambria"/>
              </a:rPr>
              <a:t>м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7894" y="4829682"/>
            <a:ext cx="99409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solidFill>
                  <a:srgbClr val="001F5F"/>
                </a:solidFill>
                <a:latin typeface="Cambria"/>
                <a:cs typeface="Cambria"/>
              </a:rPr>
              <a:t>экзаменационных 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материалов, </a:t>
            </a:r>
            <a:r>
              <a:rPr sz="1800" spc="100" dirty="0">
                <a:solidFill>
                  <a:srgbClr val="001F5F"/>
                </a:solidFill>
                <a:latin typeface="Cambria"/>
                <a:cs typeface="Cambria"/>
              </a:rPr>
              <a:t>разработанных </a:t>
            </a:r>
            <a:r>
              <a:rPr sz="1800" spc="220" dirty="0">
                <a:solidFill>
                  <a:srgbClr val="001F5F"/>
                </a:solidFill>
                <a:latin typeface="Cambria"/>
                <a:cs typeface="Cambria"/>
              </a:rPr>
              <a:t>ОИВ, </a:t>
            </a:r>
            <a:r>
              <a:rPr sz="1800" spc="120" dirty="0">
                <a:solidFill>
                  <a:srgbClr val="001F5F"/>
                </a:solidFill>
                <a:latin typeface="Cambria"/>
                <a:cs typeface="Cambria"/>
              </a:rPr>
              <a:t>- </a:t>
            </a:r>
            <a:r>
              <a:rPr sz="1800" spc="30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1800" spc="114" dirty="0">
                <a:solidFill>
                  <a:srgbClr val="001F5F"/>
                </a:solidFill>
                <a:latin typeface="Cambria"/>
                <a:cs typeface="Cambria"/>
              </a:rPr>
              <a:t>обучающихся, </a:t>
            </a:r>
            <a:r>
              <a:rPr sz="1800" spc="120" dirty="0">
                <a:solidFill>
                  <a:srgbClr val="001F5F"/>
                </a:solidFill>
                <a:latin typeface="Cambria"/>
                <a:cs typeface="Cambria"/>
              </a:rPr>
              <a:t>изучавших </a:t>
            </a:r>
            <a:r>
              <a:rPr sz="1800" spc="1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01F5F"/>
                </a:solidFill>
                <a:latin typeface="Cambria"/>
                <a:cs typeface="Cambria"/>
              </a:rPr>
              <a:t>родной</a:t>
            </a:r>
            <a:r>
              <a:rPr sz="1800" spc="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r>
              <a:rPr sz="1800" spc="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1800" spc="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01F5F"/>
                </a:solidFill>
                <a:latin typeface="Cambria"/>
                <a:cs typeface="Cambria"/>
              </a:rPr>
              <a:t>числа</a:t>
            </a:r>
            <a:r>
              <a:rPr sz="1800" spc="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языков</a:t>
            </a:r>
            <a:r>
              <a:rPr sz="1800" spc="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народов</a:t>
            </a:r>
            <a:r>
              <a:rPr sz="1800" spc="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Cambria"/>
                <a:cs typeface="Cambria"/>
              </a:rPr>
              <a:t>РФ</a:t>
            </a:r>
            <a:r>
              <a:rPr sz="1800" spc="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001F5F"/>
                </a:solidFill>
                <a:latin typeface="Cambria"/>
                <a:cs typeface="Cambria"/>
              </a:rPr>
              <a:t>(далее</a:t>
            </a:r>
            <a:r>
              <a:rPr sz="1800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20" dirty="0">
                <a:solidFill>
                  <a:srgbClr val="001F5F"/>
                </a:solidFill>
                <a:latin typeface="Cambria"/>
                <a:cs typeface="Cambria"/>
              </a:rPr>
              <a:t>-</a:t>
            </a:r>
            <a:r>
              <a:rPr sz="1800" spc="1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01F5F"/>
                </a:solidFill>
                <a:latin typeface="Cambria"/>
                <a:cs typeface="Cambria"/>
              </a:rPr>
              <a:t>родной  </a:t>
            </a:r>
            <a:r>
              <a:rPr sz="1800" spc="45" dirty="0">
                <a:solidFill>
                  <a:srgbClr val="001F5F"/>
                </a:solidFill>
                <a:latin typeface="Cambria"/>
                <a:cs typeface="Cambria"/>
              </a:rPr>
              <a:t>язык)  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и  </a:t>
            </a:r>
            <a:r>
              <a:rPr sz="1800" spc="60" dirty="0">
                <a:solidFill>
                  <a:srgbClr val="001F5F"/>
                </a:solidFill>
                <a:latin typeface="Cambria"/>
                <a:cs typeface="Cambria"/>
              </a:rPr>
              <a:t>литературу </a:t>
            </a:r>
            <a:r>
              <a:rPr sz="1800" spc="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001F5F"/>
                </a:solidFill>
                <a:latin typeface="Cambria"/>
                <a:cs typeface="Cambria"/>
              </a:rPr>
              <a:t>народов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 России</a:t>
            </a:r>
            <a:r>
              <a:rPr sz="1800" spc="1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40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800" spc="1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Cambria"/>
                <a:cs typeface="Cambria"/>
              </a:rPr>
              <a:t>родном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01F5F"/>
                </a:solidFill>
                <a:latin typeface="Cambria"/>
                <a:cs typeface="Cambria"/>
              </a:rPr>
              <a:t>языке</a:t>
            </a:r>
            <a:r>
              <a:rPr sz="1800" spc="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1800" spc="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01F5F"/>
                </a:solidFill>
                <a:latin typeface="Cambria"/>
                <a:cs typeface="Cambria"/>
              </a:rPr>
              <a:t>числа</a:t>
            </a:r>
            <a:r>
              <a:rPr sz="1800" spc="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языков</a:t>
            </a:r>
            <a:r>
              <a:rPr sz="1800" spc="100" dirty="0">
                <a:solidFill>
                  <a:srgbClr val="001F5F"/>
                </a:solidFill>
                <a:latin typeface="Cambria"/>
                <a:cs typeface="Cambria"/>
              </a:rPr>
              <a:t> народов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Cambria"/>
                <a:cs typeface="Cambria"/>
              </a:rPr>
              <a:t>РФ</a:t>
            </a:r>
            <a:r>
              <a:rPr sz="1800" spc="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Cambria"/>
                <a:cs typeface="Cambria"/>
              </a:rPr>
              <a:t>(далее</a:t>
            </a:r>
            <a:r>
              <a:rPr sz="1800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20" dirty="0">
                <a:solidFill>
                  <a:srgbClr val="001F5F"/>
                </a:solidFill>
                <a:latin typeface="Cambria"/>
                <a:cs typeface="Cambria"/>
              </a:rPr>
              <a:t>-</a:t>
            </a:r>
            <a:r>
              <a:rPr sz="1800" spc="1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родная </a:t>
            </a:r>
            <a:r>
              <a:rPr sz="1800" spc="1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01F5F"/>
                </a:solidFill>
                <a:latin typeface="Cambria"/>
                <a:cs typeface="Cambria"/>
              </a:rPr>
              <a:t>литература) 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1800" spc="130" dirty="0">
                <a:solidFill>
                  <a:srgbClr val="001F5F"/>
                </a:solidFill>
                <a:latin typeface="Cambria"/>
                <a:cs typeface="Cambria"/>
              </a:rPr>
              <a:t>выбравших 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экзамен </a:t>
            </a:r>
            <a:r>
              <a:rPr sz="1800" spc="9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1800" spc="85" dirty="0">
                <a:solidFill>
                  <a:srgbClr val="001F5F"/>
                </a:solidFill>
                <a:latin typeface="Cambria"/>
                <a:cs typeface="Cambria"/>
              </a:rPr>
              <a:t>родному </a:t>
            </a:r>
            <a:r>
              <a:rPr sz="1800" spc="90" dirty="0">
                <a:solidFill>
                  <a:srgbClr val="001F5F"/>
                </a:solidFill>
                <a:latin typeface="Cambria"/>
                <a:cs typeface="Cambria"/>
              </a:rPr>
              <a:t>языку </a:t>
            </a:r>
            <a:r>
              <a:rPr sz="1800" spc="105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1800" spc="-40" dirty="0">
                <a:solidFill>
                  <a:srgbClr val="001F5F"/>
                </a:solidFill>
                <a:latin typeface="Cambria"/>
                <a:cs typeface="Cambria"/>
              </a:rPr>
              <a:t>(или) </a:t>
            </a:r>
            <a:r>
              <a:rPr sz="1800" spc="85" dirty="0">
                <a:solidFill>
                  <a:srgbClr val="001F5F"/>
                </a:solidFill>
                <a:latin typeface="Cambria"/>
                <a:cs typeface="Cambria"/>
              </a:rPr>
              <a:t>родной </a:t>
            </a:r>
            <a:r>
              <a:rPr sz="1800" spc="60" dirty="0">
                <a:solidFill>
                  <a:srgbClr val="001F5F"/>
                </a:solidFill>
                <a:latin typeface="Cambria"/>
                <a:cs typeface="Cambria"/>
              </a:rPr>
              <a:t>литературе </a:t>
            </a:r>
            <a:r>
              <a:rPr sz="1800" spc="30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1800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001F5F"/>
                </a:solidFill>
                <a:latin typeface="Cambria"/>
                <a:cs typeface="Cambria"/>
              </a:rPr>
              <a:t>прохождения</a:t>
            </a:r>
            <a:r>
              <a:rPr sz="1800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20" dirty="0">
                <a:solidFill>
                  <a:srgbClr val="001F5F"/>
                </a:solidFill>
                <a:latin typeface="Cambria"/>
                <a:cs typeface="Cambria"/>
              </a:rPr>
              <a:t>ГИА</a:t>
            </a:r>
            <a:r>
              <a:rPr sz="1800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130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8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01F5F"/>
                </a:solidFill>
                <a:latin typeface="Cambria"/>
                <a:cs typeface="Cambria"/>
              </a:rPr>
              <a:t>добровольной</a:t>
            </a:r>
            <a:r>
              <a:rPr sz="18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Cambria"/>
                <a:cs typeface="Cambria"/>
              </a:rPr>
              <a:t>основе.»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172" y="406908"/>
            <a:ext cx="11196828" cy="184403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18387" y="490854"/>
            <a:ext cx="106902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0460" marR="1125855" algn="ctr">
              <a:lnSpc>
                <a:spcPct val="100000"/>
              </a:lnSpc>
              <a:spcBef>
                <a:spcPts val="100"/>
              </a:spcBef>
            </a:pPr>
            <a:r>
              <a:rPr sz="2400" spc="155" dirty="0"/>
              <a:t>Приказ</a:t>
            </a:r>
            <a:r>
              <a:rPr sz="2400" spc="260" dirty="0"/>
              <a:t> </a:t>
            </a:r>
            <a:r>
              <a:rPr sz="2400" spc="180" dirty="0"/>
              <a:t>Минпросвещения</a:t>
            </a:r>
            <a:r>
              <a:rPr sz="2400" spc="250" dirty="0"/>
              <a:t> </a:t>
            </a:r>
            <a:r>
              <a:rPr sz="2400" spc="175" dirty="0"/>
              <a:t>России</a:t>
            </a:r>
            <a:r>
              <a:rPr sz="2400" spc="260" dirty="0"/>
              <a:t> </a:t>
            </a:r>
            <a:r>
              <a:rPr sz="2400" spc="165" dirty="0"/>
              <a:t>и</a:t>
            </a:r>
            <a:r>
              <a:rPr sz="2400" spc="275" dirty="0"/>
              <a:t> </a:t>
            </a:r>
            <a:r>
              <a:rPr sz="2400" spc="135" dirty="0"/>
              <a:t>Рособрнадзора </a:t>
            </a:r>
            <a:r>
              <a:rPr sz="2400" spc="-509" dirty="0"/>
              <a:t> </a:t>
            </a:r>
            <a:r>
              <a:rPr sz="2400" spc="200" dirty="0"/>
              <a:t>от</a:t>
            </a:r>
            <a:r>
              <a:rPr sz="2400" spc="280" dirty="0"/>
              <a:t> </a:t>
            </a:r>
            <a:r>
              <a:rPr sz="2400" spc="175" dirty="0"/>
              <a:t>04.04.2023</a:t>
            </a:r>
            <a:r>
              <a:rPr sz="2400" spc="305" dirty="0"/>
              <a:t> </a:t>
            </a:r>
            <a:r>
              <a:rPr sz="2400" spc="145" dirty="0"/>
              <a:t>№</a:t>
            </a:r>
            <a:r>
              <a:rPr sz="2400" spc="290" dirty="0"/>
              <a:t> </a:t>
            </a:r>
            <a:r>
              <a:rPr sz="2400" spc="165" dirty="0"/>
              <a:t>233/552</a:t>
            </a:r>
            <a:r>
              <a:rPr sz="2400" spc="295" dirty="0"/>
              <a:t> </a:t>
            </a:r>
            <a:r>
              <a:rPr sz="2400" spc="125" dirty="0"/>
              <a:t>"Об</a:t>
            </a:r>
            <a:r>
              <a:rPr sz="2400" spc="295" dirty="0"/>
              <a:t> </a:t>
            </a:r>
            <a:r>
              <a:rPr sz="2400" spc="180" dirty="0"/>
              <a:t>утверждении</a:t>
            </a:r>
            <a:endParaRPr sz="2400"/>
          </a:p>
          <a:p>
            <a:pPr marL="12065" marR="5080" algn="ctr">
              <a:lnSpc>
                <a:spcPct val="100000"/>
              </a:lnSpc>
            </a:pPr>
            <a:r>
              <a:rPr sz="2400" spc="160" dirty="0"/>
              <a:t>Порядка</a:t>
            </a:r>
            <a:r>
              <a:rPr sz="2400" spc="280" dirty="0"/>
              <a:t> </a:t>
            </a:r>
            <a:r>
              <a:rPr sz="2400" spc="160" dirty="0"/>
              <a:t>проведения</a:t>
            </a:r>
            <a:r>
              <a:rPr sz="2400" spc="254" dirty="0"/>
              <a:t> </a:t>
            </a:r>
            <a:r>
              <a:rPr sz="2400" spc="180" dirty="0"/>
              <a:t>государственной</a:t>
            </a:r>
            <a:r>
              <a:rPr sz="2400" spc="254" dirty="0"/>
              <a:t> </a:t>
            </a:r>
            <a:r>
              <a:rPr sz="2400" spc="165" dirty="0"/>
              <a:t>итоговой</a:t>
            </a:r>
            <a:r>
              <a:rPr sz="2400" spc="260" dirty="0"/>
              <a:t> </a:t>
            </a:r>
            <a:r>
              <a:rPr sz="2400" spc="195" dirty="0"/>
              <a:t>аттестации</a:t>
            </a:r>
            <a:r>
              <a:rPr sz="2400" spc="265" dirty="0"/>
              <a:t> </a:t>
            </a:r>
            <a:r>
              <a:rPr sz="2400" spc="170" dirty="0"/>
              <a:t>по </a:t>
            </a:r>
            <a:r>
              <a:rPr sz="2400" spc="-515" dirty="0"/>
              <a:t> </a:t>
            </a:r>
            <a:r>
              <a:rPr sz="2400" spc="155" dirty="0"/>
              <a:t>образовательным</a:t>
            </a:r>
            <a:r>
              <a:rPr sz="2400" spc="275" dirty="0"/>
              <a:t> </a:t>
            </a:r>
            <a:r>
              <a:rPr sz="2400" spc="200" dirty="0"/>
              <a:t>программам</a:t>
            </a:r>
            <a:r>
              <a:rPr sz="2400" spc="285" dirty="0"/>
              <a:t> </a:t>
            </a:r>
            <a:r>
              <a:rPr sz="2400" spc="160" dirty="0"/>
              <a:t>среднего</a:t>
            </a:r>
            <a:r>
              <a:rPr sz="2400" spc="285" dirty="0"/>
              <a:t> </a:t>
            </a:r>
            <a:r>
              <a:rPr sz="2400" spc="150" dirty="0"/>
              <a:t>общего</a:t>
            </a:r>
            <a:r>
              <a:rPr sz="2400" spc="270" dirty="0"/>
              <a:t> </a:t>
            </a:r>
            <a:r>
              <a:rPr sz="2400" spc="125" dirty="0"/>
              <a:t>образования":</a:t>
            </a:r>
            <a:endParaRPr sz="2400"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0683" y="0"/>
            <a:ext cx="3671316" cy="5135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668004" y="5029"/>
            <a:ext cx="341185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95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2000" b="1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3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r>
              <a:rPr sz="2000" b="1" spc="1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85" dirty="0">
                <a:solidFill>
                  <a:srgbClr val="001F5F"/>
                </a:solidFill>
                <a:latin typeface="Cambria"/>
                <a:cs typeface="Cambria"/>
              </a:rPr>
              <a:t>ГИА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44623" y="6313932"/>
            <a:ext cx="8859012" cy="54406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137917" y="6383832"/>
            <a:ext cx="83877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75" dirty="0">
                <a:solidFill>
                  <a:srgbClr val="990000"/>
                </a:solidFill>
                <a:latin typeface="Cambria"/>
                <a:cs typeface="Cambria"/>
              </a:rPr>
              <a:t>Допускается</a:t>
            </a:r>
            <a:r>
              <a:rPr sz="2000" b="1" spc="19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40" dirty="0">
                <a:solidFill>
                  <a:srgbClr val="990000"/>
                </a:solidFill>
                <a:latin typeface="Cambria"/>
                <a:cs typeface="Cambria"/>
              </a:rPr>
              <a:t>сочетание</a:t>
            </a:r>
            <a:r>
              <a:rPr sz="2000" b="1" spc="20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80" dirty="0">
                <a:solidFill>
                  <a:srgbClr val="990000"/>
                </a:solidFill>
                <a:latin typeface="Cambria"/>
                <a:cs typeface="Cambria"/>
              </a:rPr>
              <a:t>форм</a:t>
            </a:r>
            <a:r>
              <a:rPr sz="2000" b="1" spc="21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85" dirty="0">
                <a:solidFill>
                  <a:srgbClr val="990000"/>
                </a:solidFill>
                <a:latin typeface="Cambria"/>
                <a:cs typeface="Cambria"/>
              </a:rPr>
              <a:t>для</a:t>
            </a:r>
            <a:r>
              <a:rPr sz="2000" b="1" spc="229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20" dirty="0">
                <a:solidFill>
                  <a:srgbClr val="990000"/>
                </a:solidFill>
                <a:latin typeface="Cambria"/>
                <a:cs typeface="Cambria"/>
              </a:rPr>
              <a:t>лиц,</a:t>
            </a:r>
            <a:r>
              <a:rPr sz="2000" b="1" spc="22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45" dirty="0">
                <a:solidFill>
                  <a:srgbClr val="990000"/>
                </a:solidFill>
                <a:latin typeface="Cambria"/>
                <a:cs typeface="Cambria"/>
              </a:rPr>
              <a:t>указанных</a:t>
            </a:r>
            <a:r>
              <a:rPr sz="2000" b="1" spc="21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80" dirty="0">
                <a:solidFill>
                  <a:srgbClr val="990000"/>
                </a:solidFill>
                <a:latin typeface="Cambria"/>
                <a:cs typeface="Cambria"/>
              </a:rPr>
              <a:t>в</a:t>
            </a:r>
            <a:r>
              <a:rPr sz="2000" b="1" spc="27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90" dirty="0">
                <a:solidFill>
                  <a:srgbClr val="990000"/>
                </a:solidFill>
                <a:latin typeface="Cambria"/>
                <a:cs typeface="Cambria"/>
              </a:rPr>
              <a:t>п.2,</a:t>
            </a:r>
            <a:r>
              <a:rPr sz="2000" b="1" spc="22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80" dirty="0">
                <a:solidFill>
                  <a:srgbClr val="990000"/>
                </a:solidFill>
                <a:latin typeface="Cambria"/>
                <a:cs typeface="Cambria"/>
              </a:rPr>
              <a:t>п.7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"/>
            <a:ext cx="6358127" cy="490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480" y="191452"/>
            <a:ext cx="1218387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5994" y="2105405"/>
            <a:ext cx="10053955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 algn="just">
              <a:lnSpc>
                <a:spcPct val="100000"/>
              </a:lnSpc>
              <a:spcBef>
                <a:spcPts val="95"/>
              </a:spcBef>
            </a:pPr>
            <a:r>
              <a:rPr sz="2200" spc="-70" dirty="0">
                <a:solidFill>
                  <a:srgbClr val="001F5F"/>
                </a:solidFill>
                <a:latin typeface="Cambria"/>
                <a:cs typeface="Cambria"/>
              </a:rPr>
              <a:t>«К</a:t>
            </a:r>
            <a:r>
              <a:rPr sz="2200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110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r>
              <a:rPr sz="2200" spc="2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001F5F"/>
                </a:solidFill>
                <a:latin typeface="Cambria"/>
                <a:cs typeface="Cambria"/>
              </a:rPr>
              <a:t>итоговой</a:t>
            </a:r>
            <a:r>
              <a:rPr sz="2200" spc="25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114" dirty="0">
                <a:solidFill>
                  <a:srgbClr val="001F5F"/>
                </a:solidFill>
                <a:latin typeface="Cambria"/>
                <a:cs typeface="Cambria"/>
              </a:rPr>
              <a:t>аттестации</a:t>
            </a:r>
            <a:r>
              <a:rPr sz="2200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130" dirty="0">
                <a:solidFill>
                  <a:srgbClr val="001F5F"/>
                </a:solidFill>
                <a:latin typeface="Cambria"/>
                <a:cs typeface="Cambria"/>
              </a:rPr>
              <a:t>допускаются</a:t>
            </a:r>
            <a:r>
              <a:rPr sz="2200" spc="2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135" dirty="0">
                <a:solidFill>
                  <a:srgbClr val="001F5F"/>
                </a:solidFill>
                <a:latin typeface="Cambria"/>
                <a:cs typeface="Cambria"/>
              </a:rPr>
              <a:t>обучающиеся,</a:t>
            </a:r>
            <a:endParaRPr sz="2200">
              <a:latin typeface="Cambria"/>
              <a:cs typeface="Cambria"/>
            </a:endParaRPr>
          </a:p>
          <a:p>
            <a:pPr marL="355600" indent="-342900" algn="just">
              <a:lnSpc>
                <a:spcPts val="2630"/>
              </a:lnSpc>
              <a:spcBef>
                <a:spcPts val="25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b="1" spc="13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2200" b="1" spc="2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204" dirty="0">
                <a:solidFill>
                  <a:srgbClr val="001F5F"/>
                </a:solidFill>
                <a:latin typeface="Cambria"/>
                <a:cs typeface="Cambria"/>
              </a:rPr>
              <a:t>имеющие</a:t>
            </a:r>
            <a:r>
              <a:rPr sz="2200" b="1" spc="2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150" dirty="0">
                <a:solidFill>
                  <a:srgbClr val="001F5F"/>
                </a:solidFill>
                <a:latin typeface="Cambria"/>
                <a:cs typeface="Cambria"/>
              </a:rPr>
              <a:t>академической</a:t>
            </a:r>
            <a:r>
              <a:rPr sz="2200" b="1" spc="3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145" dirty="0">
                <a:solidFill>
                  <a:srgbClr val="001F5F"/>
                </a:solidFill>
                <a:latin typeface="Cambria"/>
                <a:cs typeface="Cambria"/>
              </a:rPr>
              <a:t>задолженности,</a:t>
            </a:r>
            <a:endParaRPr sz="2200">
              <a:latin typeface="Cambria"/>
              <a:cs typeface="Cambria"/>
            </a:endParaRPr>
          </a:p>
          <a:p>
            <a:pPr marL="355600" marR="5080" indent="-342900" algn="just">
              <a:lnSpc>
                <a:spcPts val="2640"/>
              </a:lnSpc>
              <a:spcBef>
                <a:spcPts val="75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b="1" spc="19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200" b="1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145" dirty="0">
                <a:solidFill>
                  <a:srgbClr val="001F5F"/>
                </a:solidFill>
                <a:latin typeface="Cambria"/>
                <a:cs typeface="Cambria"/>
              </a:rPr>
              <a:t>полном</a:t>
            </a:r>
            <a:r>
              <a:rPr sz="2200" b="1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160" dirty="0">
                <a:solidFill>
                  <a:srgbClr val="001F5F"/>
                </a:solidFill>
                <a:latin typeface="Cambria"/>
                <a:cs typeface="Cambria"/>
              </a:rPr>
              <a:t>объѐме</a:t>
            </a:r>
            <a:r>
              <a:rPr sz="2200" b="1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155" dirty="0">
                <a:solidFill>
                  <a:srgbClr val="001F5F"/>
                </a:solidFill>
                <a:latin typeface="Cambria"/>
                <a:cs typeface="Cambria"/>
              </a:rPr>
              <a:t>выполнившие</a:t>
            </a:r>
            <a:r>
              <a:rPr sz="2200" b="1" spc="160" dirty="0">
                <a:solidFill>
                  <a:srgbClr val="001F5F"/>
                </a:solidFill>
                <a:latin typeface="Cambria"/>
                <a:cs typeface="Cambria"/>
              </a:rPr>
              <a:t> учебный</a:t>
            </a:r>
            <a:r>
              <a:rPr sz="2200" b="1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105" dirty="0">
                <a:solidFill>
                  <a:srgbClr val="001F5F"/>
                </a:solidFill>
                <a:latin typeface="Cambria"/>
                <a:cs typeface="Cambria"/>
              </a:rPr>
              <a:t>план</a:t>
            </a:r>
            <a:r>
              <a:rPr sz="2200" b="1" spc="1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001F5F"/>
                </a:solidFill>
                <a:latin typeface="Cambria"/>
                <a:cs typeface="Cambria"/>
              </a:rPr>
              <a:t>или </a:t>
            </a:r>
            <a:r>
              <a:rPr sz="2200" spc="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100" dirty="0">
                <a:solidFill>
                  <a:srgbClr val="001F5F"/>
                </a:solidFill>
                <a:latin typeface="Cambria"/>
                <a:cs typeface="Cambria"/>
              </a:rPr>
              <a:t>индивидуальный учебный план </a:t>
            </a:r>
            <a:r>
              <a:rPr sz="2200" spc="155" dirty="0">
                <a:solidFill>
                  <a:srgbClr val="001F5F"/>
                </a:solidFill>
                <a:latin typeface="Cambria"/>
                <a:cs typeface="Cambria"/>
              </a:rPr>
              <a:t>(</a:t>
            </a:r>
            <a:r>
              <a:rPr sz="2200" b="1" spc="155" dirty="0">
                <a:solidFill>
                  <a:srgbClr val="001F5F"/>
                </a:solidFill>
                <a:latin typeface="Cambria"/>
                <a:cs typeface="Cambria"/>
              </a:rPr>
              <a:t>имеющие </a:t>
            </a:r>
            <a:r>
              <a:rPr sz="2200" b="1" spc="165" dirty="0">
                <a:solidFill>
                  <a:srgbClr val="001F5F"/>
                </a:solidFill>
                <a:latin typeface="Cambria"/>
                <a:cs typeface="Cambria"/>
              </a:rPr>
              <a:t>годовые </a:t>
            </a:r>
            <a:r>
              <a:rPr sz="2200" b="1" spc="195" dirty="0">
                <a:solidFill>
                  <a:srgbClr val="001F5F"/>
                </a:solidFill>
                <a:latin typeface="Cambria"/>
                <a:cs typeface="Cambria"/>
              </a:rPr>
              <a:t>отметки </a:t>
            </a:r>
            <a:r>
              <a:rPr sz="2200" b="1" spc="170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2200" b="1" spc="1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220" dirty="0">
                <a:solidFill>
                  <a:srgbClr val="001F5F"/>
                </a:solidFill>
                <a:latin typeface="Cambria"/>
                <a:cs typeface="Cambria"/>
              </a:rPr>
              <a:t>всем</a:t>
            </a:r>
            <a:r>
              <a:rPr sz="2200" b="1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190" dirty="0">
                <a:solidFill>
                  <a:srgbClr val="001F5F"/>
                </a:solidFill>
                <a:latin typeface="Cambria"/>
                <a:cs typeface="Cambria"/>
              </a:rPr>
              <a:t>учебным</a:t>
            </a:r>
            <a:r>
              <a:rPr sz="2200" b="1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190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200" b="1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75" dirty="0">
                <a:solidFill>
                  <a:srgbClr val="001F5F"/>
                </a:solidFill>
                <a:latin typeface="Cambria"/>
                <a:cs typeface="Cambria"/>
              </a:rPr>
              <a:t>учебного</a:t>
            </a:r>
            <a:r>
              <a:rPr sz="2200" spc="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120" dirty="0">
                <a:solidFill>
                  <a:srgbClr val="001F5F"/>
                </a:solidFill>
                <a:latin typeface="Cambria"/>
                <a:cs typeface="Cambria"/>
              </a:rPr>
              <a:t>плана</a:t>
            </a:r>
            <a:r>
              <a:rPr sz="2200" spc="1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100" dirty="0">
                <a:solidFill>
                  <a:srgbClr val="001F5F"/>
                </a:solidFill>
                <a:latin typeface="Cambria"/>
                <a:cs typeface="Cambria"/>
              </a:rPr>
              <a:t>за</a:t>
            </a:r>
            <a:r>
              <a:rPr sz="2200" b="1" spc="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185" dirty="0">
                <a:solidFill>
                  <a:srgbClr val="001F5F"/>
                </a:solidFill>
                <a:latin typeface="Cambria"/>
                <a:cs typeface="Cambria"/>
              </a:rPr>
              <a:t>каждый</a:t>
            </a:r>
            <a:r>
              <a:rPr sz="2200" b="1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150" dirty="0">
                <a:solidFill>
                  <a:srgbClr val="001F5F"/>
                </a:solidFill>
                <a:latin typeface="Cambria"/>
                <a:cs typeface="Cambria"/>
              </a:rPr>
              <a:t>год </a:t>
            </a:r>
            <a:r>
              <a:rPr sz="2200" b="1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135" dirty="0">
                <a:solidFill>
                  <a:srgbClr val="001F5F"/>
                </a:solidFill>
                <a:latin typeface="Cambria"/>
                <a:cs typeface="Cambria"/>
              </a:rPr>
              <a:t>обучения</a:t>
            </a:r>
            <a:r>
              <a:rPr sz="2200" b="1" spc="5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12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200" spc="5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85" dirty="0">
                <a:solidFill>
                  <a:srgbClr val="001F5F"/>
                </a:solidFill>
                <a:latin typeface="Cambria"/>
                <a:cs typeface="Cambria"/>
              </a:rPr>
              <a:t>образовательным</a:t>
            </a:r>
            <a:r>
              <a:rPr sz="2200" spc="6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140" dirty="0">
                <a:solidFill>
                  <a:srgbClr val="001F5F"/>
                </a:solidFill>
                <a:latin typeface="Cambria"/>
                <a:cs typeface="Cambria"/>
              </a:rPr>
              <a:t>программам</a:t>
            </a:r>
            <a:r>
              <a:rPr sz="2200" spc="5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95" dirty="0">
                <a:solidFill>
                  <a:srgbClr val="001F5F"/>
                </a:solidFill>
                <a:latin typeface="Cambria"/>
                <a:cs typeface="Cambria"/>
              </a:rPr>
              <a:t>среднего</a:t>
            </a:r>
            <a:r>
              <a:rPr sz="2200" spc="6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001F5F"/>
                </a:solidFill>
                <a:latin typeface="Cambria"/>
                <a:cs typeface="Cambria"/>
              </a:rPr>
              <a:t>общего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66303" y="4452873"/>
            <a:ext cx="32619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24965" algn="l"/>
              </a:tabLst>
            </a:pPr>
            <a:r>
              <a:rPr sz="2200" b="1" spc="145" dirty="0">
                <a:solidFill>
                  <a:srgbClr val="001F5F"/>
                </a:solidFill>
                <a:latin typeface="Cambria"/>
                <a:cs typeface="Cambria"/>
              </a:rPr>
              <a:t>итоговое	сочинение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5994" y="4117288"/>
            <a:ext cx="659257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95"/>
              </a:spcBef>
            </a:pPr>
            <a:r>
              <a:rPr sz="2200" spc="110" dirty="0">
                <a:solidFill>
                  <a:srgbClr val="001F5F"/>
                </a:solidFill>
                <a:latin typeface="Cambria"/>
                <a:cs typeface="Cambria"/>
              </a:rPr>
              <a:t>образования</a:t>
            </a:r>
            <a:r>
              <a:rPr sz="2200" spc="2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95" dirty="0">
                <a:solidFill>
                  <a:srgbClr val="001F5F"/>
                </a:solidFill>
                <a:latin typeface="Cambria"/>
                <a:cs typeface="Cambria"/>
              </a:rPr>
              <a:t>не</a:t>
            </a:r>
            <a:r>
              <a:rPr sz="2200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165" dirty="0">
                <a:solidFill>
                  <a:srgbClr val="001F5F"/>
                </a:solidFill>
                <a:latin typeface="Cambria"/>
                <a:cs typeface="Cambria"/>
              </a:rPr>
              <a:t>ниже</a:t>
            </a:r>
            <a:r>
              <a:rPr sz="2200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spc="65" dirty="0">
                <a:solidFill>
                  <a:srgbClr val="001F5F"/>
                </a:solidFill>
                <a:latin typeface="Cambria"/>
                <a:cs typeface="Cambria"/>
              </a:rPr>
              <a:t>удовлетворительных),</a:t>
            </a:r>
            <a:endParaRPr sz="2200">
              <a:latin typeface="Cambria"/>
              <a:cs typeface="Cambria"/>
            </a:endParaRPr>
          </a:p>
          <a:p>
            <a:pPr marL="342900" marR="5080" indent="-342900" algn="r">
              <a:lnSpc>
                <a:spcPct val="100000"/>
              </a:lnSpc>
              <a:buFont typeface="Wingdings"/>
              <a:buChar char=""/>
              <a:tabLst>
                <a:tab pos="342900" algn="l"/>
                <a:tab pos="728345" algn="l"/>
                <a:tab pos="1822450" algn="l"/>
                <a:tab pos="3402965" algn="l"/>
                <a:tab pos="4977765" algn="l"/>
                <a:tab pos="6269990" algn="l"/>
              </a:tabLst>
            </a:pPr>
            <a:r>
              <a:rPr sz="2200" spc="195" dirty="0">
                <a:solidFill>
                  <a:srgbClr val="001F5F"/>
                </a:solidFill>
                <a:latin typeface="Cambria"/>
                <a:cs typeface="Cambria"/>
              </a:rPr>
              <a:t>а</a:t>
            </a:r>
            <a:r>
              <a:rPr sz="2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200" spc="130" dirty="0">
                <a:solidFill>
                  <a:srgbClr val="001F5F"/>
                </a:solidFill>
                <a:latin typeface="Cambria"/>
                <a:cs typeface="Cambria"/>
              </a:rPr>
              <a:t>так</a:t>
            </a:r>
            <a:r>
              <a:rPr sz="2200" spc="345" dirty="0">
                <a:solidFill>
                  <a:srgbClr val="001F5F"/>
                </a:solidFill>
                <a:latin typeface="Cambria"/>
                <a:cs typeface="Cambria"/>
              </a:rPr>
              <a:t>ж</a:t>
            </a:r>
            <a:r>
              <a:rPr sz="2200" spc="65" dirty="0">
                <a:solidFill>
                  <a:srgbClr val="001F5F"/>
                </a:solidFill>
                <a:latin typeface="Cambria"/>
                <a:cs typeface="Cambria"/>
              </a:rPr>
              <a:t>е</a:t>
            </a:r>
            <a:r>
              <a:rPr sz="2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200" spc="155" dirty="0">
                <a:solidFill>
                  <a:srgbClr val="001F5F"/>
                </a:solidFill>
                <a:latin typeface="Cambria"/>
                <a:cs typeface="Cambria"/>
              </a:rPr>
              <a:t>имеющ</a:t>
            </a:r>
            <a:r>
              <a:rPr sz="2200" spc="13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200" spc="65" dirty="0">
                <a:solidFill>
                  <a:srgbClr val="001F5F"/>
                </a:solidFill>
                <a:latin typeface="Cambria"/>
                <a:cs typeface="Cambria"/>
              </a:rPr>
              <a:t>е</a:t>
            </a:r>
            <a:r>
              <a:rPr sz="2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200" spc="105" dirty="0">
                <a:solidFill>
                  <a:srgbClr val="001F5F"/>
                </a:solidFill>
                <a:latin typeface="Cambria"/>
                <a:cs typeface="Cambria"/>
              </a:rPr>
              <a:t>р</a:t>
            </a:r>
            <a:r>
              <a:rPr sz="2200" spc="85" dirty="0">
                <a:solidFill>
                  <a:srgbClr val="001F5F"/>
                </a:solidFill>
                <a:latin typeface="Cambria"/>
                <a:cs typeface="Cambria"/>
              </a:rPr>
              <a:t>е</a:t>
            </a:r>
            <a:r>
              <a:rPr sz="2200" spc="45" dirty="0">
                <a:solidFill>
                  <a:srgbClr val="001F5F"/>
                </a:solidFill>
                <a:latin typeface="Cambria"/>
                <a:cs typeface="Cambria"/>
              </a:rPr>
              <a:t>зульт</a:t>
            </a:r>
            <a:r>
              <a:rPr sz="2200" spc="50" dirty="0">
                <a:solidFill>
                  <a:srgbClr val="001F5F"/>
                </a:solidFill>
                <a:latin typeface="Cambria"/>
                <a:cs typeface="Cambria"/>
              </a:rPr>
              <a:t>а</a:t>
            </a:r>
            <a:r>
              <a:rPr sz="2200" spc="35" dirty="0">
                <a:solidFill>
                  <a:srgbClr val="001F5F"/>
                </a:solidFill>
                <a:latin typeface="Cambria"/>
                <a:cs typeface="Cambria"/>
              </a:rPr>
              <a:t>т</a:t>
            </a:r>
            <a:r>
              <a:rPr sz="220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"</a:t>
            </a:r>
            <a:r>
              <a:rPr sz="2200" b="1" spc="135" dirty="0">
                <a:solidFill>
                  <a:srgbClr val="001F5F"/>
                </a:solidFill>
                <a:latin typeface="Cambria"/>
                <a:cs typeface="Cambria"/>
              </a:rPr>
              <a:t>зачѐт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"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200" spc="120" dirty="0">
                <a:solidFill>
                  <a:srgbClr val="001F5F"/>
                </a:solidFill>
                <a:latin typeface="Cambria"/>
                <a:cs typeface="Cambria"/>
              </a:rPr>
              <a:t>за</a:t>
            </a:r>
            <a:endParaRPr sz="22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2200" b="1" spc="75" dirty="0">
                <a:solidFill>
                  <a:srgbClr val="001F5F"/>
                </a:solidFill>
                <a:latin typeface="Cambria"/>
                <a:cs typeface="Cambria"/>
              </a:rPr>
              <a:t>(изложение)</a:t>
            </a:r>
            <a:r>
              <a:rPr sz="2200" spc="7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5994" y="5457545"/>
            <a:ext cx="100545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i="1" spc="170" dirty="0">
                <a:solidFill>
                  <a:srgbClr val="001F5F"/>
                </a:solidFill>
                <a:latin typeface="Cambria"/>
                <a:cs typeface="Cambria"/>
              </a:rPr>
              <a:t>Экстерны </a:t>
            </a:r>
            <a:r>
              <a:rPr sz="2000" i="1" spc="145" dirty="0">
                <a:solidFill>
                  <a:srgbClr val="001F5F"/>
                </a:solidFill>
                <a:latin typeface="Cambria"/>
                <a:cs typeface="Cambria"/>
              </a:rPr>
              <a:t>допускаются </a:t>
            </a:r>
            <a:r>
              <a:rPr sz="2000" i="1" spc="210" dirty="0">
                <a:solidFill>
                  <a:srgbClr val="001F5F"/>
                </a:solidFill>
                <a:latin typeface="Cambria"/>
                <a:cs typeface="Cambria"/>
              </a:rPr>
              <a:t>к ГИА </a:t>
            </a:r>
            <a:r>
              <a:rPr sz="2000" i="1" spc="155" dirty="0">
                <a:solidFill>
                  <a:srgbClr val="001F5F"/>
                </a:solidFill>
                <a:latin typeface="Cambria"/>
                <a:cs typeface="Cambria"/>
              </a:rPr>
              <a:t>при </a:t>
            </a:r>
            <a:r>
              <a:rPr sz="2000" i="1" spc="135" dirty="0">
                <a:solidFill>
                  <a:srgbClr val="001F5F"/>
                </a:solidFill>
                <a:latin typeface="Cambria"/>
                <a:cs typeface="Cambria"/>
              </a:rPr>
              <a:t>условии </a:t>
            </a:r>
            <a:r>
              <a:rPr sz="2000" i="1" spc="150" dirty="0">
                <a:solidFill>
                  <a:srgbClr val="001F5F"/>
                </a:solidFill>
                <a:latin typeface="Cambria"/>
                <a:cs typeface="Cambria"/>
              </a:rPr>
              <a:t>получения </a:t>
            </a:r>
            <a:r>
              <a:rPr sz="2000" i="1" spc="180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000" i="1" spc="135" dirty="0">
                <a:solidFill>
                  <a:srgbClr val="001F5F"/>
                </a:solidFill>
                <a:latin typeface="Cambria"/>
                <a:cs typeface="Cambria"/>
              </a:rPr>
              <a:t>промежуточной </a:t>
            </a:r>
            <a:r>
              <a:rPr sz="2000" i="1" spc="1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i="1" spc="155" dirty="0">
                <a:solidFill>
                  <a:srgbClr val="001F5F"/>
                </a:solidFill>
                <a:latin typeface="Cambria"/>
                <a:cs typeface="Cambria"/>
              </a:rPr>
              <a:t>аттестации </a:t>
            </a:r>
            <a:r>
              <a:rPr sz="2000" i="1" spc="140" dirty="0">
                <a:solidFill>
                  <a:srgbClr val="001F5F"/>
                </a:solidFill>
                <a:latin typeface="Cambria"/>
                <a:cs typeface="Cambria"/>
              </a:rPr>
              <a:t>отметок </a:t>
            </a:r>
            <a:r>
              <a:rPr sz="2000" i="1" spc="165" dirty="0">
                <a:solidFill>
                  <a:srgbClr val="001F5F"/>
                </a:solidFill>
                <a:latin typeface="Cambria"/>
                <a:cs typeface="Cambria"/>
              </a:rPr>
              <a:t>не </a:t>
            </a:r>
            <a:r>
              <a:rPr sz="2000" i="1" spc="130" dirty="0">
                <a:solidFill>
                  <a:srgbClr val="001F5F"/>
                </a:solidFill>
                <a:latin typeface="Cambria"/>
                <a:cs typeface="Cambria"/>
              </a:rPr>
              <a:t>ниже </a:t>
            </a:r>
            <a:r>
              <a:rPr sz="2000" i="1" spc="135" dirty="0">
                <a:solidFill>
                  <a:srgbClr val="001F5F"/>
                </a:solidFill>
                <a:latin typeface="Cambria"/>
                <a:cs typeface="Cambria"/>
              </a:rPr>
              <a:t>удовлетворительных, </a:t>
            </a:r>
            <a:r>
              <a:rPr sz="2000" i="1" spc="190" dirty="0">
                <a:solidFill>
                  <a:srgbClr val="001F5F"/>
                </a:solidFill>
                <a:latin typeface="Cambria"/>
                <a:cs typeface="Cambria"/>
              </a:rPr>
              <a:t>а </a:t>
            </a:r>
            <a:r>
              <a:rPr sz="2000" i="1" spc="145" dirty="0">
                <a:solidFill>
                  <a:srgbClr val="001F5F"/>
                </a:solidFill>
                <a:latin typeface="Cambria"/>
                <a:cs typeface="Cambria"/>
              </a:rPr>
              <a:t>также </a:t>
            </a:r>
            <a:r>
              <a:rPr sz="2000" i="1" spc="150" dirty="0">
                <a:solidFill>
                  <a:srgbClr val="001F5F"/>
                </a:solidFill>
                <a:latin typeface="Cambria"/>
                <a:cs typeface="Cambria"/>
              </a:rPr>
              <a:t>получения </a:t>
            </a:r>
            <a:r>
              <a:rPr sz="2000" i="1" spc="1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i="1" spc="150" dirty="0">
                <a:solidFill>
                  <a:srgbClr val="001F5F"/>
                </a:solidFill>
                <a:latin typeface="Cambria"/>
                <a:cs typeface="Cambria"/>
              </a:rPr>
              <a:t>результата</a:t>
            </a:r>
            <a:r>
              <a:rPr sz="2000" i="1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i="1" spc="75" dirty="0">
                <a:solidFill>
                  <a:srgbClr val="001F5F"/>
                </a:solidFill>
                <a:latin typeface="Cambria"/>
                <a:cs typeface="Cambria"/>
              </a:rPr>
              <a:t>"зачет"</a:t>
            </a:r>
            <a:r>
              <a:rPr sz="2000" i="1" spc="2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i="1" spc="125" dirty="0">
                <a:solidFill>
                  <a:srgbClr val="001F5F"/>
                </a:solidFill>
                <a:latin typeface="Cambria"/>
                <a:cs typeface="Cambria"/>
              </a:rPr>
              <a:t>за</a:t>
            </a:r>
            <a:r>
              <a:rPr sz="2000" i="1" spc="1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i="1" spc="80" dirty="0">
                <a:solidFill>
                  <a:srgbClr val="001F5F"/>
                </a:solidFill>
                <a:latin typeface="Cambria"/>
                <a:cs typeface="Cambria"/>
              </a:rPr>
              <a:t>итоговое</a:t>
            </a:r>
            <a:r>
              <a:rPr sz="2000" i="1" spc="1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i="1" spc="140" dirty="0">
                <a:solidFill>
                  <a:srgbClr val="001F5F"/>
                </a:solidFill>
                <a:latin typeface="Cambria"/>
                <a:cs typeface="Cambria"/>
              </a:rPr>
              <a:t>сочинение</a:t>
            </a:r>
            <a:r>
              <a:rPr sz="2000" i="1" spc="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i="1" spc="80" dirty="0">
                <a:solidFill>
                  <a:srgbClr val="001F5F"/>
                </a:solidFill>
                <a:latin typeface="Cambria"/>
                <a:cs typeface="Cambria"/>
              </a:rPr>
              <a:t>(изложение).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172" y="406908"/>
            <a:ext cx="11196828" cy="184403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8387" y="490854"/>
            <a:ext cx="106902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0460" marR="1125855" algn="ctr">
              <a:lnSpc>
                <a:spcPct val="100000"/>
              </a:lnSpc>
              <a:spcBef>
                <a:spcPts val="100"/>
              </a:spcBef>
            </a:pPr>
            <a:r>
              <a:rPr sz="2400" spc="155" dirty="0"/>
              <a:t>Приказ</a:t>
            </a:r>
            <a:r>
              <a:rPr sz="2400" spc="260" dirty="0"/>
              <a:t> </a:t>
            </a:r>
            <a:r>
              <a:rPr sz="2400" spc="180" dirty="0"/>
              <a:t>Минпросвещения</a:t>
            </a:r>
            <a:r>
              <a:rPr sz="2400" spc="250" dirty="0"/>
              <a:t> </a:t>
            </a:r>
            <a:r>
              <a:rPr sz="2400" spc="175" dirty="0"/>
              <a:t>России</a:t>
            </a:r>
            <a:r>
              <a:rPr sz="2400" spc="260" dirty="0"/>
              <a:t> </a:t>
            </a:r>
            <a:r>
              <a:rPr sz="2400" spc="165" dirty="0"/>
              <a:t>и</a:t>
            </a:r>
            <a:r>
              <a:rPr sz="2400" spc="275" dirty="0"/>
              <a:t> </a:t>
            </a:r>
            <a:r>
              <a:rPr sz="2400" spc="135" dirty="0"/>
              <a:t>Рособрнадзора </a:t>
            </a:r>
            <a:r>
              <a:rPr sz="2400" spc="-509" dirty="0"/>
              <a:t> </a:t>
            </a:r>
            <a:r>
              <a:rPr sz="2400" spc="200" dirty="0"/>
              <a:t>от</a:t>
            </a:r>
            <a:r>
              <a:rPr sz="2400" spc="280" dirty="0"/>
              <a:t> </a:t>
            </a:r>
            <a:r>
              <a:rPr sz="2400" spc="175" dirty="0"/>
              <a:t>04.04.2023</a:t>
            </a:r>
            <a:r>
              <a:rPr sz="2400" spc="305" dirty="0"/>
              <a:t> </a:t>
            </a:r>
            <a:r>
              <a:rPr sz="2400" spc="145" dirty="0"/>
              <a:t>№</a:t>
            </a:r>
            <a:r>
              <a:rPr sz="2400" spc="290" dirty="0"/>
              <a:t> </a:t>
            </a:r>
            <a:r>
              <a:rPr sz="2400" spc="165" dirty="0"/>
              <a:t>233/552</a:t>
            </a:r>
            <a:r>
              <a:rPr sz="2400" spc="295" dirty="0"/>
              <a:t> </a:t>
            </a:r>
            <a:r>
              <a:rPr sz="2400" spc="125" dirty="0"/>
              <a:t>"Об</a:t>
            </a:r>
            <a:r>
              <a:rPr sz="2400" spc="295" dirty="0"/>
              <a:t> </a:t>
            </a:r>
            <a:r>
              <a:rPr sz="2400" spc="180" dirty="0"/>
              <a:t>утверждении</a:t>
            </a:r>
            <a:endParaRPr sz="2400" dirty="0"/>
          </a:p>
          <a:p>
            <a:pPr marL="12065" marR="5080" algn="ctr">
              <a:lnSpc>
                <a:spcPct val="100000"/>
              </a:lnSpc>
            </a:pPr>
            <a:r>
              <a:rPr sz="2400" spc="160" dirty="0"/>
              <a:t>Порядка</a:t>
            </a:r>
            <a:r>
              <a:rPr sz="2400" spc="280" dirty="0"/>
              <a:t> </a:t>
            </a:r>
            <a:r>
              <a:rPr sz="2400" spc="160" dirty="0"/>
              <a:t>проведения</a:t>
            </a:r>
            <a:r>
              <a:rPr sz="2400" spc="254" dirty="0"/>
              <a:t> </a:t>
            </a:r>
            <a:r>
              <a:rPr sz="2400" spc="180" dirty="0"/>
              <a:t>государственной</a:t>
            </a:r>
            <a:r>
              <a:rPr sz="2400" spc="254" dirty="0"/>
              <a:t> </a:t>
            </a:r>
            <a:r>
              <a:rPr sz="2400" spc="165" dirty="0"/>
              <a:t>итоговой</a:t>
            </a:r>
            <a:r>
              <a:rPr sz="2400" spc="260" dirty="0"/>
              <a:t> </a:t>
            </a:r>
            <a:r>
              <a:rPr sz="2400" spc="195" dirty="0"/>
              <a:t>аттестации</a:t>
            </a:r>
            <a:r>
              <a:rPr sz="2400" spc="265" dirty="0"/>
              <a:t> </a:t>
            </a:r>
            <a:r>
              <a:rPr sz="2400" spc="170" dirty="0"/>
              <a:t>по </a:t>
            </a:r>
            <a:r>
              <a:rPr sz="2400" spc="-515" dirty="0"/>
              <a:t> </a:t>
            </a:r>
            <a:r>
              <a:rPr sz="2400" spc="155" dirty="0"/>
              <a:t>образовательным</a:t>
            </a:r>
            <a:r>
              <a:rPr sz="2400" spc="275" dirty="0"/>
              <a:t> </a:t>
            </a:r>
            <a:r>
              <a:rPr sz="2400" spc="200" dirty="0"/>
              <a:t>программам</a:t>
            </a:r>
            <a:r>
              <a:rPr sz="2400" spc="285" dirty="0"/>
              <a:t> </a:t>
            </a:r>
            <a:r>
              <a:rPr sz="2400" spc="160" dirty="0"/>
              <a:t>среднего</a:t>
            </a:r>
            <a:r>
              <a:rPr sz="2400" spc="285" dirty="0"/>
              <a:t> </a:t>
            </a:r>
            <a:r>
              <a:rPr sz="2400" spc="150" dirty="0"/>
              <a:t>общего</a:t>
            </a:r>
            <a:r>
              <a:rPr sz="2400" spc="270" dirty="0"/>
              <a:t> </a:t>
            </a:r>
            <a:r>
              <a:rPr sz="2400" spc="125" dirty="0"/>
              <a:t>образования":</a:t>
            </a:r>
            <a:endParaRPr sz="2400"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98964" y="0"/>
            <a:ext cx="2193035" cy="513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146283" y="5029"/>
            <a:ext cx="19500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95" dirty="0">
                <a:solidFill>
                  <a:srgbClr val="001F5F"/>
                </a:solidFill>
                <a:latin typeface="Cambria"/>
                <a:cs typeface="Cambria"/>
              </a:rPr>
              <a:t>Допуск</a:t>
            </a:r>
            <a:r>
              <a:rPr sz="2000" b="1" spc="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45" dirty="0">
                <a:solidFill>
                  <a:srgbClr val="001F5F"/>
                </a:solidFill>
                <a:latin typeface="Cambria"/>
                <a:cs typeface="Cambria"/>
              </a:rPr>
              <a:t>к</a:t>
            </a:r>
            <a:r>
              <a:rPr sz="2000" b="1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185" dirty="0">
                <a:solidFill>
                  <a:srgbClr val="001F5F"/>
                </a:solidFill>
                <a:latin typeface="Cambria"/>
                <a:cs typeface="Cambria"/>
              </a:rPr>
              <a:t>ГИА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46535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"/>
            <a:ext cx="6358127" cy="513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218387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5843" y="0"/>
            <a:ext cx="4296156" cy="720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04758" y="20828"/>
            <a:ext cx="398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95" dirty="0"/>
              <a:t>Регистрация</a:t>
            </a:r>
            <a:r>
              <a:rPr spc="305" dirty="0"/>
              <a:t> </a:t>
            </a:r>
            <a:r>
              <a:rPr spc="170" dirty="0"/>
              <a:t>на</a:t>
            </a:r>
            <a:r>
              <a:rPr spc="290" dirty="0"/>
              <a:t> </a:t>
            </a:r>
            <a:r>
              <a:rPr spc="254" dirty="0"/>
              <a:t>ГИА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62202" y="818769"/>
            <a:ext cx="10011410" cy="22205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6985" indent="-343535" algn="just">
              <a:lnSpc>
                <a:spcPct val="100499"/>
              </a:lnSpc>
              <a:spcBef>
                <a:spcPts val="85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b="1" spc="145" dirty="0">
                <a:solidFill>
                  <a:srgbClr val="001F5F"/>
                </a:solidFill>
                <a:latin typeface="Cambria"/>
                <a:cs typeface="Cambria"/>
              </a:rPr>
              <a:t>Заявление </a:t>
            </a:r>
            <a:r>
              <a:rPr sz="2400" b="1" spc="185" dirty="0">
                <a:solidFill>
                  <a:srgbClr val="001F5F"/>
                </a:solidFill>
                <a:latin typeface="Cambria"/>
                <a:cs typeface="Cambria"/>
              </a:rPr>
              <a:t>подается </a:t>
            </a:r>
            <a:r>
              <a:rPr sz="2400" spc="185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400" spc="90" dirty="0">
                <a:solidFill>
                  <a:srgbClr val="001F5F"/>
                </a:solidFill>
                <a:latin typeface="Cambria"/>
                <a:cs typeface="Cambria"/>
              </a:rPr>
              <a:t>общеобразовательное </a:t>
            </a:r>
            <a:r>
              <a:rPr sz="2400" spc="150" dirty="0">
                <a:solidFill>
                  <a:srgbClr val="001F5F"/>
                </a:solidFill>
                <a:latin typeface="Cambria"/>
                <a:cs typeface="Cambria"/>
              </a:rPr>
              <a:t>учреждение, </a:t>
            </a:r>
            <a:r>
              <a:rPr sz="2400" spc="185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4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001F5F"/>
                </a:solidFill>
                <a:latin typeface="Cambria"/>
                <a:cs typeface="Cambria"/>
              </a:rPr>
              <a:t>котором </a:t>
            </a:r>
            <a:r>
              <a:rPr sz="2400" spc="114" dirty="0">
                <a:solidFill>
                  <a:srgbClr val="001F5F"/>
                </a:solidFill>
                <a:latin typeface="Cambria"/>
                <a:cs typeface="Cambria"/>
              </a:rPr>
              <a:t>обучается </a:t>
            </a:r>
            <a:r>
              <a:rPr sz="2400" spc="160" dirty="0">
                <a:solidFill>
                  <a:srgbClr val="001F5F"/>
                </a:solidFill>
                <a:latin typeface="Cambria"/>
                <a:cs typeface="Cambria"/>
              </a:rPr>
              <a:t>выпускник </a:t>
            </a:r>
            <a:r>
              <a:rPr sz="2400" spc="105" dirty="0">
                <a:solidFill>
                  <a:srgbClr val="001F5F"/>
                </a:solidFill>
                <a:latin typeface="Cambria"/>
                <a:cs typeface="Cambria"/>
              </a:rPr>
              <a:t>текущего </a:t>
            </a:r>
            <a:r>
              <a:rPr sz="2400" spc="140" dirty="0">
                <a:solidFill>
                  <a:srgbClr val="001F5F"/>
                </a:solidFill>
                <a:latin typeface="Cambria"/>
                <a:cs typeface="Cambria"/>
              </a:rPr>
              <a:t>года,</a:t>
            </a:r>
            <a:r>
              <a:rPr sz="2400" spc="1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u="heavy" spc="1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не позднее </a:t>
            </a:r>
            <a:r>
              <a:rPr sz="2400" b="1" spc="160" dirty="0">
                <a:solidFill>
                  <a:srgbClr val="FF0000"/>
                </a:solidFill>
                <a:latin typeface="Cambria"/>
                <a:cs typeface="Cambria"/>
              </a:rPr>
              <a:t>1 </a:t>
            </a:r>
            <a:r>
              <a:rPr sz="2400" b="1" spc="1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40" dirty="0">
                <a:solidFill>
                  <a:srgbClr val="FF0000"/>
                </a:solidFill>
                <a:latin typeface="Cambria"/>
                <a:cs typeface="Cambria"/>
              </a:rPr>
              <a:t>февраля.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Wingdings"/>
              <a:buChar char=""/>
            </a:pPr>
            <a:endParaRPr sz="2400">
              <a:latin typeface="Cambria"/>
              <a:cs typeface="Cambria"/>
            </a:endParaRPr>
          </a:p>
          <a:p>
            <a:pPr marL="355600" marR="5715" indent="-356235" algn="r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6235" algn="l"/>
                <a:tab pos="1447800" algn="l"/>
                <a:tab pos="1783080" algn="l"/>
                <a:tab pos="3295015" algn="l"/>
                <a:tab pos="3892550" algn="l"/>
                <a:tab pos="4386580" algn="l"/>
                <a:tab pos="5741670" algn="l"/>
                <a:tab pos="6448425" algn="l"/>
                <a:tab pos="6907530" algn="l"/>
                <a:tab pos="7233284" algn="l"/>
                <a:tab pos="8423910" algn="l"/>
                <a:tab pos="8917940" algn="l"/>
              </a:tabLst>
            </a:pPr>
            <a:r>
              <a:rPr sz="2400" b="1" spc="140" dirty="0">
                <a:solidFill>
                  <a:srgbClr val="001F5F"/>
                </a:solidFill>
                <a:latin typeface="Cambria"/>
                <a:cs typeface="Cambria"/>
              </a:rPr>
              <a:t>После	</a:t>
            </a:r>
            <a:r>
              <a:rPr sz="2400" b="1" spc="160" dirty="0">
                <a:solidFill>
                  <a:srgbClr val="001F5F"/>
                </a:solidFill>
                <a:latin typeface="Cambria"/>
                <a:cs typeface="Cambria"/>
              </a:rPr>
              <a:t>1	</a:t>
            </a:r>
            <a:r>
              <a:rPr sz="2400" b="1" spc="125" dirty="0">
                <a:solidFill>
                  <a:srgbClr val="001F5F"/>
                </a:solidFill>
                <a:latin typeface="Cambria"/>
                <a:cs typeface="Cambria"/>
              </a:rPr>
              <a:t>февраля	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(но	</a:t>
            </a:r>
            <a:r>
              <a:rPr sz="2400" spc="110" dirty="0">
                <a:solidFill>
                  <a:srgbClr val="001F5F"/>
                </a:solidFill>
                <a:latin typeface="Cambria"/>
                <a:cs typeface="Cambria"/>
              </a:rPr>
              <a:t>не	</a:t>
            </a:r>
            <a:r>
              <a:rPr sz="2400" spc="105" dirty="0">
                <a:solidFill>
                  <a:srgbClr val="001F5F"/>
                </a:solidFill>
                <a:latin typeface="Cambria"/>
                <a:cs typeface="Cambria"/>
              </a:rPr>
              <a:t>позднее	</a:t>
            </a:r>
            <a:r>
              <a:rPr sz="2400" spc="140" dirty="0">
                <a:solidFill>
                  <a:srgbClr val="001F5F"/>
                </a:solidFill>
                <a:latin typeface="Cambria"/>
                <a:cs typeface="Cambria"/>
              </a:rPr>
              <a:t>чем	</a:t>
            </a:r>
            <a:r>
              <a:rPr sz="2400" spc="135" dirty="0">
                <a:solidFill>
                  <a:srgbClr val="001F5F"/>
                </a:solidFill>
                <a:latin typeface="Cambria"/>
                <a:cs typeface="Cambria"/>
              </a:rPr>
              <a:t>за	</a:t>
            </a:r>
            <a:r>
              <a:rPr sz="2400" spc="160" dirty="0">
                <a:solidFill>
                  <a:srgbClr val="001F5F"/>
                </a:solidFill>
                <a:latin typeface="Cambria"/>
                <a:cs typeface="Cambria"/>
              </a:rPr>
              <a:t>2	</a:t>
            </a:r>
            <a:r>
              <a:rPr sz="2400" spc="75" dirty="0">
                <a:solidFill>
                  <a:srgbClr val="001F5F"/>
                </a:solidFill>
                <a:latin typeface="Cambria"/>
                <a:cs typeface="Cambria"/>
              </a:rPr>
              <a:t>недели	</a:t>
            </a:r>
            <a:r>
              <a:rPr sz="2400" spc="95" dirty="0">
                <a:solidFill>
                  <a:srgbClr val="001F5F"/>
                </a:solidFill>
                <a:latin typeface="Cambria"/>
                <a:cs typeface="Cambria"/>
              </a:rPr>
              <a:t>до	</a:t>
            </a:r>
            <a:r>
              <a:rPr sz="2400" spc="135" dirty="0">
                <a:solidFill>
                  <a:srgbClr val="001F5F"/>
                </a:solidFill>
                <a:latin typeface="Cambria"/>
                <a:cs typeface="Cambria"/>
              </a:rPr>
              <a:t>начала</a:t>
            </a:r>
            <a:endParaRPr sz="24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tabLst>
                <a:tab pos="3034030" algn="l"/>
                <a:tab pos="4750435" algn="l"/>
                <a:tab pos="6669405" algn="l"/>
                <a:tab pos="8016875" algn="l"/>
              </a:tabLst>
            </a:pPr>
            <a:r>
              <a:rPr sz="2400" spc="114" dirty="0">
                <a:solidFill>
                  <a:srgbClr val="001F5F"/>
                </a:solidFill>
                <a:latin typeface="Cambria"/>
                <a:cs typeface="Cambria"/>
              </a:rPr>
              <a:t>соответствующего	</a:t>
            </a:r>
            <a:r>
              <a:rPr sz="2400" spc="110" dirty="0">
                <a:solidFill>
                  <a:srgbClr val="001F5F"/>
                </a:solidFill>
                <a:latin typeface="Cambria"/>
                <a:cs typeface="Cambria"/>
              </a:rPr>
              <a:t>экзамена)	</a:t>
            </a:r>
            <a:r>
              <a:rPr sz="2400" spc="160" dirty="0">
                <a:solidFill>
                  <a:srgbClr val="001F5F"/>
                </a:solidFill>
                <a:latin typeface="Cambria"/>
                <a:cs typeface="Cambria"/>
              </a:rPr>
              <a:t>выпускник	</a:t>
            </a:r>
            <a:r>
              <a:rPr sz="2400" b="1" spc="165" dirty="0">
                <a:solidFill>
                  <a:srgbClr val="001F5F"/>
                </a:solidFill>
                <a:latin typeface="Cambria"/>
                <a:cs typeface="Cambria"/>
              </a:rPr>
              <a:t>вправе	</a:t>
            </a:r>
            <a:r>
              <a:rPr sz="2400" b="1" spc="195" dirty="0">
                <a:solidFill>
                  <a:srgbClr val="001F5F"/>
                </a:solidFill>
                <a:latin typeface="Cambria"/>
                <a:cs typeface="Cambria"/>
              </a:rPr>
              <a:t>изменить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5482" y="3379673"/>
            <a:ext cx="7393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7510" algn="l"/>
                <a:tab pos="2931160" algn="l"/>
                <a:tab pos="4979670" algn="l"/>
              </a:tabLst>
            </a:pPr>
            <a:r>
              <a:rPr sz="2400" spc="50" dirty="0">
                <a:solidFill>
                  <a:srgbClr val="001F5F"/>
                </a:solidFill>
                <a:latin typeface="Cambria"/>
                <a:cs typeface="Cambria"/>
              </a:rPr>
              <a:t>только	</a:t>
            </a:r>
            <a:r>
              <a:rPr sz="2400" b="1" spc="170" dirty="0">
                <a:solidFill>
                  <a:srgbClr val="001F5F"/>
                </a:solidFill>
                <a:latin typeface="Cambria"/>
                <a:cs typeface="Cambria"/>
              </a:rPr>
              <a:t>при	</a:t>
            </a:r>
            <a:r>
              <a:rPr sz="2400" b="1" spc="120" dirty="0">
                <a:solidFill>
                  <a:srgbClr val="001F5F"/>
                </a:solidFill>
                <a:latin typeface="Cambria"/>
                <a:cs typeface="Cambria"/>
              </a:rPr>
              <a:t>наличии	</a:t>
            </a:r>
            <a:r>
              <a:rPr sz="2400" b="1" spc="160" dirty="0">
                <a:solidFill>
                  <a:srgbClr val="001F5F"/>
                </a:solidFill>
                <a:latin typeface="Cambria"/>
                <a:cs typeface="Cambria"/>
              </a:rPr>
              <a:t>уважительной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5482" y="3013964"/>
            <a:ext cx="96697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100"/>
              </a:spcBef>
              <a:tabLst>
                <a:tab pos="2214245" algn="l"/>
                <a:tab pos="3853815" algn="l"/>
                <a:tab pos="5756275" algn="l"/>
                <a:tab pos="6175375" algn="l"/>
                <a:tab pos="8002905" algn="l"/>
              </a:tabLst>
            </a:pPr>
            <a:r>
              <a:rPr sz="2400" b="1" spc="90" dirty="0">
                <a:solidFill>
                  <a:srgbClr val="001F5F"/>
                </a:solidFill>
                <a:latin typeface="Cambria"/>
                <a:cs typeface="Cambria"/>
              </a:rPr>
              <a:t>(дополнить)	</a:t>
            </a:r>
            <a:r>
              <a:rPr sz="2400" spc="114" dirty="0">
                <a:solidFill>
                  <a:srgbClr val="001F5F"/>
                </a:solidFill>
                <a:latin typeface="Cambria"/>
                <a:cs typeface="Cambria"/>
              </a:rPr>
              <a:t>перечень	</a:t>
            </a:r>
            <a:r>
              <a:rPr sz="2400" spc="150" dirty="0">
                <a:solidFill>
                  <a:srgbClr val="001F5F"/>
                </a:solidFill>
                <a:latin typeface="Cambria"/>
                <a:cs typeface="Cambria"/>
              </a:rPr>
              <a:t>указанных	</a:t>
            </a:r>
            <a:r>
              <a:rPr sz="2400" spc="185" dirty="0">
                <a:solidFill>
                  <a:srgbClr val="001F5F"/>
                </a:solidFill>
                <a:latin typeface="Cambria"/>
                <a:cs typeface="Cambria"/>
              </a:rPr>
              <a:t>в	</a:t>
            </a:r>
            <a:r>
              <a:rPr sz="2400" spc="105" dirty="0">
                <a:solidFill>
                  <a:srgbClr val="001F5F"/>
                </a:solidFill>
                <a:latin typeface="Cambria"/>
                <a:cs typeface="Cambria"/>
              </a:rPr>
              <a:t>заявлении	</a:t>
            </a:r>
            <a:r>
              <a:rPr sz="2400" spc="120" dirty="0">
                <a:solidFill>
                  <a:srgbClr val="001F5F"/>
                </a:solidFill>
                <a:latin typeface="Cambria"/>
                <a:cs typeface="Cambria"/>
              </a:rPr>
              <a:t>предметов</a:t>
            </a:r>
            <a:endParaRPr sz="24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</a:pPr>
            <a:r>
              <a:rPr sz="2400" b="1" spc="195" dirty="0">
                <a:solidFill>
                  <a:srgbClr val="001F5F"/>
                </a:solidFill>
                <a:latin typeface="Cambria"/>
                <a:cs typeface="Cambria"/>
              </a:rPr>
              <a:t>причины,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6873" y="3744214"/>
            <a:ext cx="2851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4860" algn="l"/>
              </a:tabLst>
            </a:pPr>
            <a:r>
              <a:rPr sz="2400" i="1" spc="65" dirty="0">
                <a:solidFill>
                  <a:srgbClr val="001F5F"/>
                </a:solidFill>
                <a:latin typeface="Cambria"/>
                <a:cs typeface="Cambria"/>
              </a:rPr>
              <a:t>(боле</a:t>
            </a:r>
            <a:r>
              <a:rPr sz="2400" i="1" spc="130" dirty="0">
                <a:solidFill>
                  <a:srgbClr val="001F5F"/>
                </a:solidFill>
                <a:latin typeface="Cambria"/>
                <a:cs typeface="Cambria"/>
              </a:rPr>
              <a:t>зн</a:t>
            </a:r>
            <a:r>
              <a:rPr sz="2400" i="1" spc="140" dirty="0">
                <a:solidFill>
                  <a:srgbClr val="001F5F"/>
                </a:solidFill>
                <a:latin typeface="Cambria"/>
                <a:cs typeface="Cambria"/>
              </a:rPr>
              <a:t>ь</a:t>
            </a:r>
            <a:r>
              <a:rPr sz="2400" i="1" spc="240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2400" i="1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i="1" spc="185" dirty="0">
                <a:solidFill>
                  <a:srgbClr val="001F5F"/>
                </a:solidFill>
                <a:latin typeface="Cambria"/>
                <a:cs typeface="Cambria"/>
              </a:rPr>
              <a:t>иные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5482" y="3744214"/>
            <a:ext cx="6151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9175" algn="l"/>
              </a:tabLst>
            </a:pPr>
            <a:r>
              <a:rPr sz="2400" b="1" spc="175" dirty="0">
                <a:solidFill>
                  <a:srgbClr val="FF0000"/>
                </a:solidFill>
                <a:latin typeface="Cambria"/>
                <a:cs typeface="Cambria"/>
              </a:rPr>
              <a:t>подтвержденной	</a:t>
            </a:r>
            <a:r>
              <a:rPr sz="2400" b="1" u="heavy" spc="1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документально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400" i="1" spc="125" dirty="0">
                <a:solidFill>
                  <a:srgbClr val="001F5F"/>
                </a:solidFill>
                <a:latin typeface="Cambria"/>
                <a:cs typeface="Cambria"/>
              </a:rPr>
              <a:t>обстоятельства</a:t>
            </a:r>
            <a:r>
              <a:rPr sz="2400" spc="125" dirty="0">
                <a:solidFill>
                  <a:srgbClr val="001F5F"/>
                </a:solidFill>
                <a:latin typeface="Cambria"/>
                <a:cs typeface="Cambria"/>
              </a:rPr>
              <a:t>).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2202" y="4843094"/>
            <a:ext cx="100126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Выпускник </a:t>
            </a:r>
            <a:r>
              <a:rPr sz="2400" b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вправе </a:t>
            </a:r>
            <a:r>
              <a:rPr sz="2400" b="1" u="heavy" spc="1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изменить </a:t>
            </a:r>
            <a:r>
              <a:rPr sz="2400" b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уровень </a:t>
            </a:r>
            <a:r>
              <a:rPr sz="2400" b="1" u="heavy" spc="3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ЕГЭ </a:t>
            </a:r>
            <a:r>
              <a:rPr sz="2400" b="1" u="heavy" spc="1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по </a:t>
            </a:r>
            <a:r>
              <a:rPr sz="2400" b="1" u="heavy" spc="20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математике </a:t>
            </a:r>
            <a:r>
              <a:rPr sz="2400" b="1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не </a:t>
            </a:r>
            <a:r>
              <a:rPr sz="2400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позднее </a:t>
            </a:r>
            <a:r>
              <a:rPr sz="2400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чем </a:t>
            </a:r>
            <a:r>
              <a:rPr sz="2400" b="1" u="heavy" spc="11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за </a:t>
            </a:r>
            <a:r>
              <a:rPr sz="2400" b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две </a:t>
            </a:r>
            <a:r>
              <a:rPr sz="2400" b="1" u="heavy" spc="11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недели </a:t>
            </a:r>
            <a:r>
              <a:rPr sz="2400" u="heavy" spc="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до </a:t>
            </a:r>
            <a:r>
              <a:rPr sz="2400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начала </a:t>
            </a:r>
            <a:r>
              <a:rPr sz="2400" u="heavy" spc="11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соответствующего </a:t>
            </a:r>
            <a:r>
              <a:rPr sz="2400" spc="1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экзамена</a:t>
            </a:r>
            <a:r>
              <a:rPr sz="2400" spc="160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49101" y="4524654"/>
            <a:ext cx="374218" cy="88376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146535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6358127" cy="72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480" y="155956"/>
            <a:ext cx="1260856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600" y="24383"/>
            <a:ext cx="3581400" cy="7894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19515" y="114122"/>
            <a:ext cx="3175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90" dirty="0"/>
              <a:t>Результаты</a:t>
            </a:r>
            <a:r>
              <a:rPr spc="290" dirty="0"/>
              <a:t> </a:t>
            </a:r>
            <a:r>
              <a:rPr spc="395" dirty="0"/>
              <a:t>ЕГЭ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46535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4317" y="1526031"/>
            <a:ext cx="9709150" cy="386715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54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100" dirty="0">
                <a:solidFill>
                  <a:srgbClr val="001F5F"/>
                </a:solidFill>
                <a:latin typeface="Cambria"/>
                <a:cs typeface="Cambria"/>
              </a:rPr>
              <a:t>Действительны</a:t>
            </a:r>
            <a:r>
              <a:rPr sz="2400" spc="2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60" dirty="0">
                <a:solidFill>
                  <a:srgbClr val="001F5F"/>
                </a:solidFill>
                <a:latin typeface="Cambria"/>
                <a:cs typeface="Cambria"/>
              </a:rPr>
              <a:t>4</a:t>
            </a:r>
            <a:r>
              <a:rPr sz="2400" b="1" spc="2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175" dirty="0">
                <a:solidFill>
                  <a:srgbClr val="001F5F"/>
                </a:solidFill>
                <a:latin typeface="Cambria"/>
                <a:cs typeface="Cambria"/>
              </a:rPr>
              <a:t>года</a:t>
            </a:r>
            <a:r>
              <a:rPr sz="2400" spc="17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 marL="355600" indent="-342900" algn="just">
              <a:lnSpc>
                <a:spcPct val="100000"/>
              </a:lnSpc>
              <a:spcBef>
                <a:spcPts val="144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125" dirty="0">
                <a:solidFill>
                  <a:srgbClr val="001F5F"/>
                </a:solidFill>
                <a:latin typeface="Cambria"/>
                <a:cs typeface="Cambria"/>
              </a:rPr>
              <a:t>Ознакомление</a:t>
            </a:r>
            <a:r>
              <a:rPr sz="2400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85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001F5F"/>
                </a:solidFill>
                <a:latin typeface="Cambria"/>
                <a:cs typeface="Cambria"/>
              </a:rPr>
              <a:t>результатами</a:t>
            </a:r>
            <a:r>
              <a:rPr sz="2400" spc="2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245" dirty="0">
                <a:solidFill>
                  <a:srgbClr val="001F5F"/>
                </a:solidFill>
                <a:latin typeface="Cambria"/>
                <a:cs typeface="Cambria"/>
              </a:rPr>
              <a:t>ЕГЭ:</a:t>
            </a:r>
            <a:endParaRPr sz="2400">
              <a:latin typeface="Cambria"/>
              <a:cs typeface="Cambria"/>
            </a:endParaRPr>
          </a:p>
          <a:p>
            <a:pPr marL="12700" marR="5080" algn="just">
              <a:lnSpc>
                <a:spcPct val="150000"/>
              </a:lnSpc>
              <a:buChar char="-"/>
              <a:tabLst>
                <a:tab pos="305435" algn="l"/>
              </a:tabLst>
            </a:pPr>
            <a:r>
              <a:rPr sz="2400" spc="185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400" spc="95" dirty="0">
                <a:solidFill>
                  <a:srgbClr val="001F5F"/>
                </a:solidFill>
                <a:latin typeface="Cambria"/>
                <a:cs typeface="Cambria"/>
              </a:rPr>
              <a:t>личном</a:t>
            </a:r>
            <a:r>
              <a:rPr sz="2400" spc="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001F5F"/>
                </a:solidFill>
                <a:latin typeface="Cambria"/>
                <a:cs typeface="Cambria"/>
              </a:rPr>
              <a:t>кабинете</a:t>
            </a:r>
            <a:r>
              <a:rPr sz="2400" spc="11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80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spc="90" dirty="0">
                <a:solidFill>
                  <a:srgbClr val="001F5F"/>
                </a:solidFill>
                <a:latin typeface="Cambria"/>
                <a:cs typeface="Cambria"/>
              </a:rPr>
              <a:t>портале</a:t>
            </a:r>
            <a:r>
              <a:rPr sz="2400" spc="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30" dirty="0">
                <a:solidFill>
                  <a:srgbClr val="001F5F"/>
                </a:solidFill>
                <a:latin typeface="Cambria"/>
                <a:cs typeface="Cambria"/>
              </a:rPr>
              <a:t>государственных</a:t>
            </a:r>
            <a:r>
              <a:rPr sz="2400" spc="1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Cambria"/>
                <a:cs typeface="Cambria"/>
              </a:rPr>
              <a:t>услуг</a:t>
            </a:r>
            <a:r>
              <a:rPr sz="2400" spc="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001F5F"/>
                </a:solidFill>
                <a:latin typeface="Cambria"/>
                <a:cs typeface="Cambria"/>
              </a:rPr>
              <a:t>РФ </a:t>
            </a:r>
            <a:r>
              <a:rPr sz="2400" spc="95" dirty="0">
                <a:solidFill>
                  <a:srgbClr val="0462C1"/>
                </a:solidFill>
                <a:latin typeface="Cambria"/>
                <a:cs typeface="Cambria"/>
              </a:rPr>
              <a:t> </a:t>
            </a:r>
            <a:r>
              <a:rPr sz="2400" u="heavy" spc="1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https://esia.gosuslugi.ru/</a:t>
            </a:r>
            <a:r>
              <a:rPr sz="2400" spc="175" dirty="0">
                <a:solidFill>
                  <a:srgbClr val="001F5F"/>
                </a:solidFill>
                <a:latin typeface="Cambria"/>
                <a:cs typeface="Cambria"/>
              </a:rPr>
              <a:t>; </a:t>
            </a:r>
            <a:r>
              <a:rPr sz="2400" spc="180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spc="135" dirty="0">
                <a:solidFill>
                  <a:srgbClr val="001F5F"/>
                </a:solidFill>
                <a:latin typeface="Cambria"/>
                <a:cs typeface="Cambria"/>
              </a:rPr>
              <a:t>официальный </a:t>
            </a:r>
            <a:r>
              <a:rPr sz="2400" spc="160" dirty="0">
                <a:solidFill>
                  <a:srgbClr val="001F5F"/>
                </a:solidFill>
                <a:latin typeface="Cambria"/>
                <a:cs typeface="Cambria"/>
              </a:rPr>
              <a:t>информационном </a:t>
            </a:r>
            <a:r>
              <a:rPr sz="2400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001F5F"/>
                </a:solidFill>
                <a:latin typeface="Cambria"/>
                <a:cs typeface="Cambria"/>
              </a:rPr>
              <a:t>портале</a:t>
            </a:r>
            <a:r>
              <a:rPr sz="2400" spc="2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280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2400" spc="225" dirty="0">
                <a:solidFill>
                  <a:srgbClr val="0462C1"/>
                </a:solidFill>
                <a:latin typeface="Cambria"/>
                <a:cs typeface="Cambria"/>
              </a:rPr>
              <a:t> </a:t>
            </a:r>
            <a:r>
              <a:rPr sz="2400" u="heavy" spc="1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https://checkege.rustest.ru/</a:t>
            </a:r>
            <a:r>
              <a:rPr sz="2400" spc="170" dirty="0">
                <a:solidFill>
                  <a:srgbClr val="001F5F"/>
                </a:solidFill>
                <a:latin typeface="Cambria"/>
                <a:cs typeface="Cambria"/>
              </a:rPr>
              <a:t>;</a:t>
            </a:r>
            <a:endParaRPr sz="2400">
              <a:latin typeface="Cambria"/>
              <a:cs typeface="Cambria"/>
            </a:endParaRPr>
          </a:p>
          <a:p>
            <a:pPr marL="12700" marR="5080" algn="just">
              <a:lnSpc>
                <a:spcPct val="150000"/>
              </a:lnSpc>
              <a:buChar char="-"/>
              <a:tabLst>
                <a:tab pos="284480" algn="l"/>
              </a:tabLst>
            </a:pPr>
            <a:r>
              <a:rPr sz="2400" spc="185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400" spc="95" dirty="0">
                <a:solidFill>
                  <a:srgbClr val="001F5F"/>
                </a:solidFill>
                <a:latin typeface="Cambria"/>
                <a:cs typeface="Cambria"/>
              </a:rPr>
              <a:t>общеобразовательном </a:t>
            </a:r>
            <a:r>
              <a:rPr sz="2400" spc="145" dirty="0">
                <a:solidFill>
                  <a:srgbClr val="001F5F"/>
                </a:solidFill>
                <a:latin typeface="Cambria"/>
                <a:cs typeface="Cambria"/>
              </a:rPr>
              <a:t>учреждении 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(в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00" dirty="0">
                <a:solidFill>
                  <a:srgbClr val="001F5F"/>
                </a:solidFill>
                <a:latin typeface="Cambria"/>
                <a:cs typeface="Cambria"/>
              </a:rPr>
              <a:t>течение </a:t>
            </a:r>
            <a:r>
              <a:rPr sz="2400" spc="155" dirty="0">
                <a:solidFill>
                  <a:srgbClr val="001F5F"/>
                </a:solidFill>
                <a:latin typeface="Cambria"/>
                <a:cs typeface="Cambria"/>
              </a:rPr>
              <a:t>1 </a:t>
            </a:r>
            <a:r>
              <a:rPr sz="2400" spc="95" dirty="0">
                <a:solidFill>
                  <a:srgbClr val="001F5F"/>
                </a:solidFill>
                <a:latin typeface="Cambria"/>
                <a:cs typeface="Cambria"/>
              </a:rPr>
              <a:t>рабочего </a:t>
            </a:r>
            <a:r>
              <a:rPr sz="2400" spc="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001F5F"/>
                </a:solidFill>
                <a:latin typeface="Cambria"/>
                <a:cs typeface="Cambria"/>
              </a:rPr>
              <a:t>дня</a:t>
            </a:r>
            <a:r>
              <a:rPr sz="2400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001F5F"/>
                </a:solidFill>
                <a:latin typeface="Cambria"/>
                <a:cs typeface="Cambria"/>
              </a:rPr>
              <a:t>после</a:t>
            </a:r>
            <a:r>
              <a:rPr sz="2400" spc="2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001F5F"/>
                </a:solidFill>
                <a:latin typeface="Cambria"/>
                <a:cs typeface="Cambria"/>
              </a:rPr>
              <a:t>получения)</a:t>
            </a:r>
            <a:r>
              <a:rPr sz="2400" spc="2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i="1" spc="114" dirty="0">
                <a:solidFill>
                  <a:srgbClr val="00AFEF"/>
                </a:solidFill>
                <a:latin typeface="Cambria"/>
                <a:cs typeface="Cambria"/>
              </a:rPr>
              <a:t>для</a:t>
            </a:r>
            <a:r>
              <a:rPr sz="2000" i="1" spc="140" dirty="0">
                <a:solidFill>
                  <a:srgbClr val="00AFEF"/>
                </a:solidFill>
                <a:latin typeface="Cambria"/>
                <a:cs typeface="Cambria"/>
              </a:rPr>
              <a:t> </a:t>
            </a:r>
            <a:r>
              <a:rPr sz="2000" i="1" spc="145" dirty="0">
                <a:solidFill>
                  <a:srgbClr val="00AFEF"/>
                </a:solidFill>
                <a:latin typeface="Cambria"/>
                <a:cs typeface="Cambria"/>
              </a:rPr>
              <a:t>выпускников</a:t>
            </a:r>
            <a:r>
              <a:rPr sz="2000" i="1" spc="150" dirty="0">
                <a:solidFill>
                  <a:srgbClr val="00AFEF"/>
                </a:solidFill>
                <a:latin typeface="Cambria"/>
                <a:cs typeface="Cambria"/>
              </a:rPr>
              <a:t> </a:t>
            </a:r>
            <a:r>
              <a:rPr sz="2000" i="1" spc="155" dirty="0">
                <a:solidFill>
                  <a:srgbClr val="00AFEF"/>
                </a:solidFill>
                <a:latin typeface="Cambria"/>
                <a:cs typeface="Cambria"/>
              </a:rPr>
              <a:t>текущего</a:t>
            </a:r>
            <a:r>
              <a:rPr sz="2000" i="1" spc="180" dirty="0">
                <a:solidFill>
                  <a:srgbClr val="00AFEF"/>
                </a:solidFill>
                <a:latin typeface="Cambria"/>
                <a:cs typeface="Cambria"/>
              </a:rPr>
              <a:t> </a:t>
            </a:r>
            <a:r>
              <a:rPr sz="2000" i="1" spc="105" dirty="0">
                <a:solidFill>
                  <a:srgbClr val="00AFEF"/>
                </a:solidFill>
                <a:latin typeface="Cambria"/>
                <a:cs typeface="Cambria"/>
              </a:rPr>
              <a:t>года</a:t>
            </a:r>
            <a:r>
              <a:rPr sz="2400" spc="10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6358127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51772" y="30556"/>
            <a:ext cx="2125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Апелляции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975" y="802124"/>
            <a:ext cx="5925692" cy="60142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146535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6358127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83893"/>
            <a:ext cx="1237107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5593" y="0"/>
            <a:ext cx="46297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7520" marR="5080" indent="-464820">
              <a:lnSpc>
                <a:spcPct val="100000"/>
              </a:lnSpc>
              <a:spcBef>
                <a:spcPts val="100"/>
              </a:spcBef>
            </a:pPr>
            <a:r>
              <a:rPr sz="2000" b="1" spc="140" dirty="0">
                <a:solidFill>
                  <a:srgbClr val="990000"/>
                </a:solidFill>
                <a:latin typeface="Cambria"/>
                <a:cs typeface="Cambria"/>
              </a:rPr>
              <a:t>Итоговое</a:t>
            </a:r>
            <a:r>
              <a:rPr sz="2000" b="1" spc="20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35" dirty="0">
                <a:solidFill>
                  <a:srgbClr val="990000"/>
                </a:solidFill>
                <a:latin typeface="Cambria"/>
                <a:cs typeface="Cambria"/>
              </a:rPr>
              <a:t>сочинение</a:t>
            </a:r>
            <a:r>
              <a:rPr sz="2000" b="1" spc="21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55" dirty="0">
                <a:solidFill>
                  <a:srgbClr val="990000"/>
                </a:solidFill>
                <a:latin typeface="Cambria"/>
                <a:cs typeface="Cambria"/>
              </a:rPr>
              <a:t>(изложение) </a:t>
            </a:r>
            <a:r>
              <a:rPr sz="2000" b="1" spc="-42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80" dirty="0">
                <a:solidFill>
                  <a:srgbClr val="990000"/>
                </a:solidFill>
                <a:latin typeface="Cambria"/>
                <a:cs typeface="Cambria"/>
              </a:rPr>
              <a:t>в</a:t>
            </a:r>
            <a:r>
              <a:rPr sz="2000" b="1" spc="23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20" dirty="0">
                <a:solidFill>
                  <a:srgbClr val="990000"/>
                </a:solidFill>
                <a:latin typeface="Cambria"/>
                <a:cs typeface="Cambria"/>
              </a:rPr>
              <a:t>2023-2024</a:t>
            </a:r>
            <a:r>
              <a:rPr sz="2000" b="1" spc="26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50" dirty="0">
                <a:solidFill>
                  <a:srgbClr val="990000"/>
                </a:solidFill>
                <a:latin typeface="Cambria"/>
                <a:cs typeface="Cambria"/>
              </a:rPr>
              <a:t>учебном</a:t>
            </a:r>
            <a:r>
              <a:rPr sz="2000" b="1" spc="19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000" b="1" spc="155" dirty="0">
                <a:solidFill>
                  <a:srgbClr val="990000"/>
                </a:solidFill>
                <a:latin typeface="Cambria"/>
                <a:cs typeface="Cambria"/>
              </a:rPr>
              <a:t>году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76045" y="1433067"/>
            <a:ext cx="10916285" cy="5425440"/>
            <a:chOff x="1276045" y="1433067"/>
            <a:chExt cx="10916285" cy="5425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327" y="6847330"/>
              <a:ext cx="8805672" cy="106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1948" y="1433067"/>
              <a:ext cx="8790051" cy="54249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6045" y="5291061"/>
              <a:ext cx="308025" cy="72744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417570" y="823340"/>
            <a:ext cx="2527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Основной</a:t>
            </a:r>
            <a:r>
              <a:rPr sz="2400" b="1" spc="1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160" dirty="0">
                <a:solidFill>
                  <a:srgbClr val="FF0000"/>
                </a:solidFill>
                <a:latin typeface="Cambria"/>
                <a:cs typeface="Cambria"/>
              </a:rPr>
              <a:t>срок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77136" y="483488"/>
            <a:ext cx="13652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5"/>
              </a:spcBef>
            </a:pPr>
            <a:r>
              <a:rPr sz="3200" spc="-530" dirty="0">
                <a:solidFill>
                  <a:srgbClr val="C00000"/>
                </a:solidFill>
                <a:latin typeface="Arial"/>
                <a:cs typeface="Arial"/>
              </a:rPr>
              <a:t>6</a:t>
            </a:r>
            <a:r>
              <a:rPr sz="320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930" dirty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3200" spc="-795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3200" spc="-700" dirty="0">
                <a:solidFill>
                  <a:srgbClr val="C00000"/>
                </a:solidFill>
                <a:latin typeface="Arial"/>
                <a:cs typeface="Arial"/>
              </a:rPr>
              <a:t>кабря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42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3200" spc="-409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3200" spc="-53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3200" spc="-525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3200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515" dirty="0">
                <a:solidFill>
                  <a:srgbClr val="C00000"/>
                </a:solidFill>
                <a:latin typeface="Arial"/>
                <a:cs typeface="Arial"/>
              </a:rPr>
              <a:t>г</a:t>
            </a:r>
            <a:r>
              <a:rPr sz="3200" spc="-745" dirty="0">
                <a:solidFill>
                  <a:srgbClr val="C00000"/>
                </a:solidFill>
                <a:latin typeface="Arial"/>
                <a:cs typeface="Arial"/>
              </a:rPr>
              <a:t>од</a:t>
            </a:r>
            <a:r>
              <a:rPr sz="3200" spc="-580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00047" y="3039618"/>
            <a:ext cx="1602740" cy="1720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7470" algn="ctr">
              <a:lnSpc>
                <a:spcPct val="100000"/>
              </a:lnSpc>
              <a:spcBef>
                <a:spcPts val="105"/>
              </a:spcBef>
            </a:pPr>
            <a:r>
              <a:rPr sz="2000" b="1" spc="130" dirty="0">
                <a:solidFill>
                  <a:srgbClr val="FF0000"/>
                </a:solidFill>
                <a:latin typeface="Cambria"/>
                <a:cs typeface="Cambria"/>
              </a:rPr>
              <a:t>Резервные</a:t>
            </a:r>
            <a:endParaRPr sz="2000">
              <a:latin typeface="Cambria"/>
              <a:cs typeface="Cambria"/>
            </a:endParaRPr>
          </a:p>
          <a:p>
            <a:pPr marR="79375" algn="ctr">
              <a:lnSpc>
                <a:spcPct val="100000"/>
              </a:lnSpc>
            </a:pPr>
            <a:r>
              <a:rPr sz="2000" b="1" spc="135" dirty="0">
                <a:solidFill>
                  <a:srgbClr val="FF0000"/>
                </a:solidFill>
                <a:latin typeface="Cambria"/>
                <a:cs typeface="Cambria"/>
              </a:rPr>
              <a:t>сроки</a:t>
            </a:r>
            <a:endParaRPr sz="2000">
              <a:latin typeface="Cambria"/>
              <a:cs typeface="Cambria"/>
            </a:endParaRPr>
          </a:p>
          <a:p>
            <a:pPr marL="285750">
              <a:lnSpc>
                <a:spcPct val="100000"/>
              </a:lnSpc>
              <a:spcBef>
                <a:spcPts val="860"/>
              </a:spcBef>
            </a:pPr>
            <a:r>
              <a:rPr sz="3200" b="1" spc="-665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r>
              <a:rPr sz="32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1130" dirty="0">
                <a:solidFill>
                  <a:srgbClr val="C00000"/>
                </a:solidFill>
                <a:latin typeface="Arial"/>
                <a:cs typeface="Arial"/>
              </a:rPr>
              <a:t>ф</a:t>
            </a:r>
            <a:r>
              <a:rPr sz="3200" b="1" spc="-985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3200" b="1" spc="-1030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3200" b="1" spc="-860" dirty="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sz="3200" b="1" spc="-720" dirty="0">
                <a:solidFill>
                  <a:srgbClr val="C00000"/>
                </a:solidFill>
                <a:latin typeface="Arial"/>
                <a:cs typeface="Arial"/>
              </a:rPr>
              <a:t>аля</a:t>
            </a:r>
            <a:endParaRPr sz="3200">
              <a:latin typeface="Arial"/>
              <a:cs typeface="Arial"/>
            </a:endParaRPr>
          </a:p>
          <a:p>
            <a:pPr marL="245745">
              <a:lnSpc>
                <a:spcPct val="100000"/>
              </a:lnSpc>
            </a:pPr>
            <a:r>
              <a:rPr sz="3200" b="1" spc="-50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3200" b="1" spc="-33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3200" b="1" spc="-50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3200" b="1" spc="-525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sz="3200" b="1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515" dirty="0">
                <a:solidFill>
                  <a:srgbClr val="C00000"/>
                </a:solidFill>
                <a:latin typeface="Arial"/>
                <a:cs typeface="Arial"/>
              </a:rPr>
              <a:t>г</a:t>
            </a:r>
            <a:r>
              <a:rPr sz="3200" b="1" spc="-745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3200" b="1" spc="-740" dirty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3200" b="1" spc="-580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33473" y="5117972"/>
            <a:ext cx="136969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3200" b="1" spc="-54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3200" b="1" spc="-34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32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575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3200" b="1" spc="-425" dirty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sz="3200" b="1" spc="-860" dirty="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sz="3200" b="1" spc="-855" dirty="0">
                <a:solidFill>
                  <a:srgbClr val="C00000"/>
                </a:solidFill>
                <a:latin typeface="Arial"/>
                <a:cs typeface="Arial"/>
              </a:rPr>
              <a:t>еля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spc="-50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3200" b="1" spc="-33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3200" b="1" spc="-50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3200" b="1" spc="-520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sz="3200" b="1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515" dirty="0">
                <a:solidFill>
                  <a:srgbClr val="C00000"/>
                </a:solidFill>
                <a:latin typeface="Arial"/>
                <a:cs typeface="Arial"/>
              </a:rPr>
              <a:t>г</a:t>
            </a:r>
            <a:r>
              <a:rPr sz="3200" b="1" spc="-745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3200" b="1" spc="-740" dirty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3200" b="1" spc="-580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4600" y="2546350"/>
            <a:ext cx="3755390" cy="348615"/>
          </a:xfrm>
          <a:prstGeom prst="rect">
            <a:avLst/>
          </a:prstGeom>
          <a:solidFill>
            <a:srgbClr val="1F8488"/>
          </a:solidFill>
        </p:spPr>
        <p:txBody>
          <a:bodyPr vert="horz" wrap="square" lIns="0" tIns="22225" rIns="0" bIns="0" rtlCol="0">
            <a:spAutoFit/>
          </a:bodyPr>
          <a:lstStyle/>
          <a:p>
            <a:pPr marL="647065">
              <a:lnSpc>
                <a:spcPct val="100000"/>
              </a:lnSpc>
              <a:spcBef>
                <a:spcPts val="17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можно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взять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собой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08425" y="5386933"/>
            <a:ext cx="3755390" cy="348615"/>
          </a:xfrm>
          <a:prstGeom prst="rect">
            <a:avLst/>
          </a:prstGeom>
          <a:solidFill>
            <a:srgbClr val="1F8488"/>
          </a:solidFill>
        </p:spPr>
        <p:txBody>
          <a:bodyPr vert="horz" wrap="square" lIns="0" tIns="22860" rIns="0" bIns="0" rtlCol="0">
            <a:spAutoFit/>
          </a:bodyPr>
          <a:lstStyle/>
          <a:p>
            <a:pPr marL="732155">
              <a:lnSpc>
                <a:spcPct val="100000"/>
              </a:lnSpc>
              <a:spcBef>
                <a:spcPts val="180"/>
              </a:spcBef>
            </a:pP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Где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узнать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результаты?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37525" y="2530475"/>
            <a:ext cx="3803650" cy="348615"/>
          </a:xfrm>
          <a:prstGeom prst="rect">
            <a:avLst/>
          </a:prstGeom>
          <a:solidFill>
            <a:srgbClr val="D67373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нельзя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брать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собой?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6358127" cy="483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76200" y="272603"/>
            <a:ext cx="1276045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9200" y="486295"/>
            <a:ext cx="9752330" cy="3238500"/>
            <a:chOff x="1219200" y="486295"/>
            <a:chExt cx="9752330" cy="3238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11" y="710184"/>
              <a:ext cx="7941564" cy="30144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5800" y="905509"/>
              <a:ext cx="7353300" cy="2426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0" y="486295"/>
              <a:ext cx="914400" cy="114832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12594" y="529589"/>
            <a:ext cx="66014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5"/>
              </a:rPr>
              <a:t>https://fipi.ru/itogovoe-sochinenie?ysclid=lpb0ps13wk26413698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96836" y="0"/>
            <a:ext cx="5509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95" dirty="0"/>
              <a:t>ИТОГОВОЕ</a:t>
            </a:r>
            <a:r>
              <a:rPr sz="2000" spc="185" dirty="0"/>
              <a:t> </a:t>
            </a:r>
            <a:r>
              <a:rPr sz="2000" spc="225" dirty="0"/>
              <a:t>СОЧИНЕНИЕ</a:t>
            </a:r>
            <a:r>
              <a:rPr sz="2000" spc="204" dirty="0"/>
              <a:t> </a:t>
            </a:r>
            <a:r>
              <a:rPr sz="2000" spc="145" dirty="0"/>
              <a:t>(ИЗЛОЖЕНИЕ)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1437894" y="3549777"/>
            <a:ext cx="1057529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spc="240" dirty="0">
                <a:solidFill>
                  <a:srgbClr val="006FC0"/>
                </a:solidFill>
                <a:latin typeface="Cambria"/>
                <a:cs typeface="Cambria"/>
              </a:rPr>
              <a:t>В </a:t>
            </a:r>
            <a:r>
              <a:rPr sz="1900" spc="135" dirty="0">
                <a:solidFill>
                  <a:srgbClr val="006FC0"/>
                </a:solidFill>
                <a:latin typeface="Cambria"/>
                <a:cs typeface="Cambria"/>
              </a:rPr>
              <a:t>2023/24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учебном 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году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комплекты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тем 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итогового  </a:t>
            </a:r>
            <a:r>
              <a:rPr sz="1900" spc="105" dirty="0">
                <a:solidFill>
                  <a:srgbClr val="006FC0"/>
                </a:solidFill>
                <a:latin typeface="Cambria"/>
                <a:cs typeface="Cambria"/>
              </a:rPr>
              <a:t>сочинения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будут  </a:t>
            </a:r>
            <a:r>
              <a:rPr sz="1900" spc="114" dirty="0">
                <a:solidFill>
                  <a:srgbClr val="006FC0"/>
                </a:solidFill>
                <a:latin typeface="Cambria"/>
                <a:cs typeface="Cambria"/>
              </a:rPr>
              <a:t>формироваться </a:t>
            </a:r>
            <a:r>
              <a:rPr sz="1900" spc="1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из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006FC0"/>
                </a:solidFill>
                <a:latin typeface="Cambria"/>
                <a:cs typeface="Cambria"/>
              </a:rPr>
              <a:t>ежегодно</a:t>
            </a:r>
            <a:r>
              <a:rPr sz="1900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пополняемого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закрытого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25" dirty="0">
                <a:solidFill>
                  <a:srgbClr val="006FC0"/>
                </a:solidFill>
                <a:latin typeface="Cambria"/>
                <a:cs typeface="Cambria"/>
              </a:rPr>
              <a:t>банка</a:t>
            </a:r>
            <a:r>
              <a:rPr sz="1900" spc="1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тем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итогового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14" dirty="0">
                <a:solidFill>
                  <a:srgbClr val="006FC0"/>
                </a:solidFill>
                <a:latin typeface="Cambria"/>
                <a:cs typeface="Cambria"/>
              </a:rPr>
              <a:t>сочинения.</a:t>
            </a:r>
            <a:r>
              <a:rPr sz="1900" spc="1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Комплекты 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будут </a:t>
            </a:r>
            <a:r>
              <a:rPr sz="1900" spc="110" dirty="0">
                <a:solidFill>
                  <a:srgbClr val="006FC0"/>
                </a:solidFill>
                <a:latin typeface="Cambria"/>
                <a:cs typeface="Cambria"/>
              </a:rPr>
              <a:t>содержать </a:t>
            </a:r>
            <a:r>
              <a:rPr sz="1900" spc="155" dirty="0">
                <a:solidFill>
                  <a:srgbClr val="006FC0"/>
                </a:solidFill>
                <a:latin typeface="Cambria"/>
                <a:cs typeface="Cambria"/>
              </a:rPr>
              <a:t>как </a:t>
            </a:r>
            <a:r>
              <a:rPr sz="1900" spc="114" dirty="0">
                <a:solidFill>
                  <a:srgbClr val="006FC0"/>
                </a:solidFill>
                <a:latin typeface="Cambria"/>
                <a:cs typeface="Cambria"/>
              </a:rPr>
              <a:t>темы,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которые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использовались </a:t>
            </a:r>
            <a:r>
              <a:rPr sz="1900" spc="145" dirty="0">
                <a:solidFill>
                  <a:srgbClr val="006FC0"/>
                </a:solidFill>
                <a:latin typeface="Cambria"/>
                <a:cs typeface="Cambria"/>
              </a:rPr>
              <a:t>в </a:t>
            </a:r>
            <a:r>
              <a:rPr sz="1900" spc="95" dirty="0">
                <a:solidFill>
                  <a:srgbClr val="006FC0"/>
                </a:solidFill>
                <a:latin typeface="Cambria"/>
                <a:cs typeface="Cambria"/>
              </a:rPr>
              <a:t>прошлые </a:t>
            </a:r>
            <a:r>
              <a:rPr sz="1900" spc="100" dirty="0">
                <a:solidFill>
                  <a:srgbClr val="006FC0"/>
                </a:solidFill>
                <a:latin typeface="Cambria"/>
                <a:cs typeface="Cambria"/>
              </a:rPr>
              <a:t>годы, </a:t>
            </a:r>
            <a:r>
              <a:rPr sz="1900" spc="114" dirty="0">
                <a:solidFill>
                  <a:srgbClr val="006FC0"/>
                </a:solidFill>
                <a:latin typeface="Cambria"/>
                <a:cs typeface="Cambria"/>
              </a:rPr>
              <a:t>так </a:t>
            </a:r>
            <a:r>
              <a:rPr sz="1900" spc="110" dirty="0">
                <a:solidFill>
                  <a:srgbClr val="006FC0"/>
                </a:solidFill>
                <a:latin typeface="Cambria"/>
                <a:cs typeface="Cambria"/>
              </a:rPr>
              <a:t>и </a:t>
            </a:r>
            <a:r>
              <a:rPr sz="1900" spc="95" dirty="0">
                <a:solidFill>
                  <a:srgbClr val="006FC0"/>
                </a:solidFill>
                <a:latin typeface="Cambria"/>
                <a:cs typeface="Cambria"/>
              </a:rPr>
              <a:t>новые </a:t>
            </a:r>
            <a:r>
              <a:rPr sz="1900" spc="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006FC0"/>
                </a:solidFill>
                <a:latin typeface="Cambria"/>
                <a:cs typeface="Cambria"/>
              </a:rPr>
              <a:t>темы,</a:t>
            </a:r>
            <a:r>
              <a:rPr sz="1900" spc="20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006FC0"/>
                </a:solidFill>
                <a:latin typeface="Cambria"/>
                <a:cs typeface="Cambria"/>
              </a:rPr>
              <a:t>разработанные</a:t>
            </a:r>
            <a:r>
              <a:rPr sz="1900" spc="2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r>
              <a:rPr sz="1900" spc="1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20" dirty="0">
                <a:solidFill>
                  <a:srgbClr val="006FC0"/>
                </a:solidFill>
                <a:latin typeface="Cambria"/>
                <a:cs typeface="Cambria"/>
              </a:rPr>
              <a:t>2022</a:t>
            </a:r>
            <a:r>
              <a:rPr sz="1900" spc="18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900" spc="1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20" dirty="0">
                <a:solidFill>
                  <a:srgbClr val="006FC0"/>
                </a:solidFill>
                <a:latin typeface="Cambria"/>
                <a:cs typeface="Cambria"/>
              </a:rPr>
              <a:t>2023</a:t>
            </a:r>
            <a:r>
              <a:rPr sz="1900" spc="1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гг.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9619" y="4663439"/>
            <a:ext cx="11422380" cy="2194560"/>
            <a:chOff x="769619" y="4663439"/>
            <a:chExt cx="11422380" cy="21945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619" y="4663439"/>
              <a:ext cx="5605272" cy="21945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5199" y="4858092"/>
              <a:ext cx="5016500" cy="18224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3828" y="4663439"/>
              <a:ext cx="5948172" cy="21945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38899" y="4858034"/>
              <a:ext cx="5486400" cy="1881377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72742" y="1923795"/>
            <a:ext cx="1521587" cy="140792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6358127" cy="529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8163"/>
            <a:ext cx="1219200" cy="104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2058</Words>
  <Application>Microsoft Office PowerPoint</Application>
  <PresentationFormat>Произвольный</PresentationFormat>
  <Paragraphs>348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Нормативные документы</vt:lpstr>
      <vt:lpstr>Приказ Минпросвещения России и Рособрнадзора  от 04.04.2023 № 233/552 "Об утверждении Порядка проведения государственной итоговой аттестации по  образовательным программам среднего общего образования":</vt:lpstr>
      <vt:lpstr>Приказ Минпросвещения России и Рособрнадзора  от 04.04.2023 № 233/552 "Об утверждении Порядка проведения государственной итоговой аттестации по  образовательным программам среднего общего образования":</vt:lpstr>
      <vt:lpstr>Регистрация на ГИА</vt:lpstr>
      <vt:lpstr>Результаты ЕГЭ</vt:lpstr>
      <vt:lpstr>Апелляции</vt:lpstr>
      <vt:lpstr>6 декабря 2023 года</vt:lpstr>
      <vt:lpstr>ИТОГОВОЕ СОЧИНЕНИЕ (ИЗЛОЖЕНИЕ)</vt:lpstr>
      <vt:lpstr>ИТОГОВОЕ СОЧИНЕНИЕ (ИЗЛОЖЕНИЕ)</vt:lpstr>
      <vt:lpstr>ИТОГОВОЕ СОЧИНЕНИЕ – Требования оценивания</vt:lpstr>
      <vt:lpstr>Итоговое сочинение, соответствующее установленным  требованиям, оценивается по критериям:</vt:lpstr>
      <vt:lpstr>Презентация PowerPoint</vt:lpstr>
      <vt:lpstr>Проведение ЕГЭ</vt:lpstr>
      <vt:lpstr>Сроки проведения ЕГЭ</vt:lpstr>
      <vt:lpstr>Обязательные экзамены в форме ЕГЭ</vt:lpstr>
      <vt:lpstr>Экзамены по выбору в форме ЕГЭ</vt:lpstr>
      <vt:lpstr>Презентация PowerPoint</vt:lpstr>
      <vt:lpstr>Изменения в КИМ ЕГЭ 2024</vt:lpstr>
      <vt:lpstr>Изменения в КИМ ЕГЭ 2024</vt:lpstr>
      <vt:lpstr>Продолжительность  проведения ЕГЭ</vt:lpstr>
      <vt:lpstr>Допускается использование следующих</vt:lpstr>
      <vt:lpstr>Неудовлетворительный результат</vt:lpstr>
      <vt:lpstr>I и II степени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Snezhko</dc:creator>
  <cp:lastModifiedBy>Smagina</cp:lastModifiedBy>
  <cp:revision>4</cp:revision>
  <dcterms:created xsi:type="dcterms:W3CDTF">2024-03-28T10:12:44Z</dcterms:created>
  <dcterms:modified xsi:type="dcterms:W3CDTF">2024-03-28T10:36:47Z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2024-03-28T00:00:00Z</vt:filetime>
  </property>
</Properties>
</file>